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theme/themeOverride5.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3" r:id="rId4"/>
    <p:sldId id="312" r:id="rId5"/>
    <p:sldId id="298" r:id="rId6"/>
    <p:sldId id="260" r:id="rId7"/>
    <p:sldId id="310" r:id="rId8"/>
    <p:sldId id="309" r:id="rId9"/>
    <p:sldId id="306" r:id="rId10"/>
    <p:sldId id="305" r:id="rId11"/>
    <p:sldId id="290" r:id="rId12"/>
    <p:sldId id="273" r:id="rId13"/>
    <p:sldId id="291" r:id="rId14"/>
    <p:sldId id="314" r:id="rId15"/>
    <p:sldId id="315" r:id="rId16"/>
    <p:sldId id="316" r:id="rId17"/>
    <p:sldId id="292" r:id="rId18"/>
    <p:sldId id="317" r:id="rId19"/>
    <p:sldId id="318" r:id="rId20"/>
    <p:sldId id="296" r:id="rId21"/>
    <p:sldId id="274" r:id="rId22"/>
    <p:sldId id="300" r:id="rId23"/>
    <p:sldId id="303"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81227" autoAdjust="0"/>
  </p:normalViewPr>
  <p:slideViewPr>
    <p:cSldViewPr>
      <p:cViewPr>
        <p:scale>
          <a:sx n="81" d="100"/>
          <a:sy n="81" d="100"/>
        </p:scale>
        <p:origin x="-1878" y="-306"/>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01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kallerding\Desktop\New%20folder\Washington%20County%20graphs%20for%20PP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kallerding\Desktop\New%20folder\Cumberland%20County%20graphs%20for%20PP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kallerding\Desktop\New%20folder\Cumberland%20County%20graphs%20for%20PPTs.xlsx" TargetMode="External"/><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oleObject" Target="file:///C:\Users\kallerding\Desktop\New%20folder\Cumberland%20County%20graphs%20for%20PPT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dirty="0">
                <a:latin typeface="Calibri" panose="020F0502020204030204" pitchFamily="34" charset="0"/>
              </a:rPr>
              <a:t>% Reporting Health Topic as </a:t>
            </a:r>
          </a:p>
          <a:p>
            <a:pPr>
              <a:defRPr/>
            </a:pPr>
            <a:r>
              <a:rPr lang="en-US" dirty="0">
                <a:latin typeface="Calibri" panose="020F0502020204030204" pitchFamily="34" charset="0"/>
              </a:rPr>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Cumberland County</c:v>
                </c:pt>
              </c:strCache>
            </c:strRef>
          </c:tx>
          <c:invertIfNegative val="0"/>
          <c:cat>
            <c:strRef>
              <c:f>'Top Health Issues'!$B$2:$D$2</c:f>
              <c:strCache>
                <c:ptCount val="3"/>
                <c:pt idx="0">
                  <c:v>Mental Health</c:v>
                </c:pt>
                <c:pt idx="1">
                  <c:v>Drug &amp; Alcohol Abuse</c:v>
                </c:pt>
                <c:pt idx="2">
                  <c:v>Obesity</c:v>
                </c:pt>
              </c:strCache>
            </c:strRef>
          </c:cat>
          <c:val>
            <c:numRef>
              <c:f>'Top Health Issues'!$B$3:$D$3</c:f>
              <c:numCache>
                <c:formatCode>0%</c:formatCode>
                <c:ptCount val="3"/>
                <c:pt idx="0">
                  <c:v>0.77</c:v>
                </c:pt>
                <c:pt idx="1">
                  <c:v>0.75</c:v>
                </c:pt>
                <c:pt idx="2">
                  <c:v>0.74</c:v>
                </c:pt>
              </c:numCache>
            </c:numRef>
          </c:val>
        </c:ser>
        <c:ser>
          <c:idx val="1"/>
          <c:order val="1"/>
          <c:tx>
            <c:strRef>
              <c:f>'Top Health Issues'!$A$4</c:f>
              <c:strCache>
                <c:ptCount val="1"/>
                <c:pt idx="0">
                  <c:v>Maine</c:v>
                </c:pt>
              </c:strCache>
            </c:strRef>
          </c:tx>
          <c:invertIfNegative val="0"/>
          <c:cat>
            <c:strRef>
              <c:f>'Top Health Issues'!$B$2:$D$2</c:f>
              <c:strCache>
                <c:ptCount val="3"/>
                <c:pt idx="0">
                  <c:v>Mental Health</c:v>
                </c:pt>
                <c:pt idx="1">
                  <c:v>Drug &amp; Alcohol Abuse</c:v>
                </c:pt>
                <c:pt idx="2">
                  <c:v>Obesity</c:v>
                </c:pt>
              </c:strCache>
            </c:strRef>
          </c:cat>
          <c:val>
            <c:numRef>
              <c:f>'Top Health Issues'!$B$4:$D$4</c:f>
              <c:numCache>
                <c:formatCode>0%</c:formatCode>
                <c:ptCount val="3"/>
                <c:pt idx="0">
                  <c:v>0.71</c:v>
                </c:pt>
                <c:pt idx="1">
                  <c:v>0.8</c:v>
                </c:pt>
                <c:pt idx="2">
                  <c:v>0.78</c:v>
                </c:pt>
              </c:numCache>
            </c:numRef>
          </c:val>
        </c:ser>
        <c:dLbls>
          <c:showLegendKey val="0"/>
          <c:showVal val="1"/>
          <c:showCatName val="0"/>
          <c:showSerName val="0"/>
          <c:showPercent val="0"/>
          <c:showBubbleSize val="0"/>
        </c:dLbls>
        <c:gapWidth val="150"/>
        <c:overlap val="-25"/>
        <c:axId val="129909120"/>
        <c:axId val="129910656"/>
      </c:barChart>
      <c:catAx>
        <c:axId val="129909120"/>
        <c:scaling>
          <c:orientation val="minMax"/>
        </c:scaling>
        <c:delete val="0"/>
        <c:axPos val="b"/>
        <c:majorTickMark val="none"/>
        <c:minorTickMark val="none"/>
        <c:tickLblPos val="nextTo"/>
        <c:crossAx val="129910656"/>
        <c:crosses val="autoZero"/>
        <c:auto val="1"/>
        <c:lblAlgn val="ctr"/>
        <c:lblOffset val="100"/>
        <c:noMultiLvlLbl val="0"/>
      </c:catAx>
      <c:valAx>
        <c:axId val="129910656"/>
        <c:scaling>
          <c:orientation val="minMax"/>
        </c:scaling>
        <c:delete val="1"/>
        <c:axPos val="l"/>
        <c:numFmt formatCode="0%" sourceLinked="1"/>
        <c:majorTickMark val="out"/>
        <c:minorTickMark val="none"/>
        <c:tickLblPos val="nextTo"/>
        <c:crossAx val="12990912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Topic as a</a:t>
            </a:r>
          </a:p>
          <a:p>
            <a:pPr>
              <a:defRPr/>
            </a:pPr>
            <a:r>
              <a:rPr lang="en-US"/>
              <a:t>"Major" or "Critical" Problem</a:t>
            </a:r>
          </a:p>
        </c:rich>
      </c:tx>
      <c:layout/>
      <c:overlay val="0"/>
    </c:title>
    <c:autoTitleDeleted val="0"/>
    <c:plotArea>
      <c:layout/>
      <c:barChart>
        <c:barDir val="col"/>
        <c:grouping val="clustered"/>
        <c:varyColors val="0"/>
        <c:ser>
          <c:idx val="0"/>
          <c:order val="0"/>
          <c:tx>
            <c:strRef>
              <c:f>'Top Soc Determin'!$A$3</c:f>
              <c:strCache>
                <c:ptCount val="1"/>
                <c:pt idx="0">
                  <c:v>Cumberland County</c:v>
                </c:pt>
              </c:strCache>
            </c:strRef>
          </c:tx>
          <c:invertIfNegative val="0"/>
          <c:cat>
            <c:strRef>
              <c:f>'Top Soc Determin'!$B$2:$D$2</c:f>
              <c:strCache>
                <c:ptCount val="3"/>
                <c:pt idx="0">
                  <c:v>Access to Behavioral/Mental Health Care</c:v>
                </c:pt>
                <c:pt idx="1">
                  <c:v>Poverty</c:v>
                </c:pt>
                <c:pt idx="2">
                  <c:v>Health Care Insurance</c:v>
                </c:pt>
              </c:strCache>
            </c:strRef>
          </c:cat>
          <c:val>
            <c:numRef>
              <c:f>'Top Soc Determin'!$B$3:$D$3</c:f>
              <c:numCache>
                <c:formatCode>0%</c:formatCode>
                <c:ptCount val="3"/>
                <c:pt idx="0">
                  <c:v>0.8</c:v>
                </c:pt>
                <c:pt idx="1">
                  <c:v>0.74</c:v>
                </c:pt>
                <c:pt idx="2">
                  <c:v>0.69</c:v>
                </c:pt>
              </c:numCache>
            </c:numRef>
          </c:val>
        </c:ser>
        <c:ser>
          <c:idx val="1"/>
          <c:order val="1"/>
          <c:tx>
            <c:strRef>
              <c:f>'Top Soc Determin'!$A$4</c:f>
              <c:strCache>
                <c:ptCount val="1"/>
                <c:pt idx="0">
                  <c:v>Maine</c:v>
                </c:pt>
              </c:strCache>
            </c:strRef>
          </c:tx>
          <c:invertIfNegative val="0"/>
          <c:cat>
            <c:strRef>
              <c:f>'Top Soc Determin'!$B$2:$D$2</c:f>
              <c:strCache>
                <c:ptCount val="3"/>
                <c:pt idx="0">
                  <c:v>Access to Behavioral/Mental Health Care</c:v>
                </c:pt>
                <c:pt idx="1">
                  <c:v>Poverty</c:v>
                </c:pt>
                <c:pt idx="2">
                  <c:v>Health Care Insurance</c:v>
                </c:pt>
              </c:strCache>
            </c:strRef>
          </c:cat>
          <c:val>
            <c:numRef>
              <c:f>'Top Soc Determin'!$B$4:$D$4</c:f>
              <c:numCache>
                <c:formatCode>0%</c:formatCode>
                <c:ptCount val="3"/>
                <c:pt idx="0">
                  <c:v>0.67</c:v>
                </c:pt>
                <c:pt idx="1">
                  <c:v>0.78</c:v>
                </c:pt>
                <c:pt idx="2">
                  <c:v>0.64</c:v>
                </c:pt>
              </c:numCache>
            </c:numRef>
          </c:val>
        </c:ser>
        <c:dLbls>
          <c:showLegendKey val="0"/>
          <c:showVal val="1"/>
          <c:showCatName val="0"/>
          <c:showSerName val="0"/>
          <c:showPercent val="0"/>
          <c:showBubbleSize val="0"/>
        </c:dLbls>
        <c:gapWidth val="150"/>
        <c:overlap val="-25"/>
        <c:axId val="130787968"/>
        <c:axId val="130789760"/>
      </c:barChart>
      <c:catAx>
        <c:axId val="130787968"/>
        <c:scaling>
          <c:orientation val="minMax"/>
        </c:scaling>
        <c:delete val="0"/>
        <c:axPos val="b"/>
        <c:majorTickMark val="none"/>
        <c:minorTickMark val="none"/>
        <c:tickLblPos val="nextTo"/>
        <c:crossAx val="130789760"/>
        <c:crosses val="autoZero"/>
        <c:auto val="1"/>
        <c:lblAlgn val="ctr"/>
        <c:lblOffset val="100"/>
        <c:noMultiLvlLbl val="0"/>
      </c:catAx>
      <c:valAx>
        <c:axId val="130789760"/>
        <c:scaling>
          <c:orientation val="minMax"/>
        </c:scaling>
        <c:delete val="1"/>
        <c:axPos val="l"/>
        <c:numFmt formatCode="0%" sourceLinked="1"/>
        <c:majorTickMark val="out"/>
        <c:minorTickMark val="none"/>
        <c:tickLblPos val="nextTo"/>
        <c:crossAx val="130787968"/>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Adults Who Report Ever Having Anxiety or Depression</a:t>
            </a:r>
          </a:p>
        </c:rich>
      </c:tx>
      <c:layout/>
      <c:overlay val="0"/>
    </c:title>
    <c:autoTitleDeleted val="0"/>
    <c:plotArea>
      <c:layout>
        <c:manualLayout>
          <c:layoutTarget val="inner"/>
          <c:xMode val="edge"/>
          <c:yMode val="edge"/>
          <c:x val="1.7133956386292833E-2"/>
          <c:y val="0.21868805042040979"/>
          <c:w val="0.96417445482866049"/>
          <c:h val="0.69961399955216552"/>
        </c:manualLayout>
      </c:layout>
      <c:barChart>
        <c:barDir val="col"/>
        <c:grouping val="clustered"/>
        <c:varyColors val="0"/>
        <c:ser>
          <c:idx val="0"/>
          <c:order val="0"/>
          <c:tx>
            <c:strRef>
              <c:f>'Mental Health'!$A$3</c:f>
              <c:strCache>
                <c:ptCount val="1"/>
                <c:pt idx="0">
                  <c:v>Cumberland County</c:v>
                </c:pt>
              </c:strCache>
            </c:strRef>
          </c:tx>
          <c:invertIfNegative val="0"/>
          <c:dLbls>
            <c:dLbl>
              <c:idx val="1"/>
              <c:layout>
                <c:manualLayout>
                  <c:x val="-6.2305295950155761E-3"/>
                  <c:y val="9.241077145773291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'Mental Health'!$B$2:$C$2</c:f>
              <c:strCache>
                <c:ptCount val="2"/>
                <c:pt idx="0">
                  <c:v>Anxiety-Adults</c:v>
                </c:pt>
                <c:pt idx="1">
                  <c:v>Depression-Adults</c:v>
                </c:pt>
              </c:strCache>
            </c:strRef>
          </c:cat>
          <c:val>
            <c:numRef>
              <c:f>'Mental Health'!$B$3:$C$3</c:f>
              <c:numCache>
                <c:formatCode>0%</c:formatCode>
                <c:ptCount val="2"/>
                <c:pt idx="0">
                  <c:v>0.188</c:v>
                </c:pt>
                <c:pt idx="1">
                  <c:v>0.23100000000000001</c:v>
                </c:pt>
              </c:numCache>
            </c:numRef>
          </c:val>
        </c:ser>
        <c:ser>
          <c:idx val="1"/>
          <c:order val="1"/>
          <c:tx>
            <c:strRef>
              <c:f>'Mental Health'!$A$4</c:f>
              <c:strCache>
                <c:ptCount val="1"/>
                <c:pt idx="0">
                  <c:v>Maine</c:v>
                </c:pt>
              </c:strCache>
            </c:strRef>
          </c:tx>
          <c:invertIfNegative val="0"/>
          <c:dLbls>
            <c:dLbl>
              <c:idx val="1"/>
              <c:layout>
                <c:manualLayout>
                  <c:x val="0"/>
                  <c:y val="1.848215429154652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'Mental Health'!$B$2:$C$2</c:f>
              <c:strCache>
                <c:ptCount val="2"/>
                <c:pt idx="0">
                  <c:v>Anxiety-Adults</c:v>
                </c:pt>
                <c:pt idx="1">
                  <c:v>Depression-Adults</c:v>
                </c:pt>
              </c:strCache>
            </c:strRef>
          </c:cat>
          <c:val>
            <c:numRef>
              <c:f>'Mental Health'!$B$4:$C$4</c:f>
              <c:numCache>
                <c:formatCode>0%</c:formatCode>
                <c:ptCount val="2"/>
                <c:pt idx="0">
                  <c:v>0.19400000000000001</c:v>
                </c:pt>
                <c:pt idx="1">
                  <c:v>0.23499999999999999</c:v>
                </c:pt>
              </c:numCache>
            </c:numRef>
          </c:val>
        </c:ser>
        <c:dLbls>
          <c:showLegendKey val="0"/>
          <c:showVal val="1"/>
          <c:showCatName val="0"/>
          <c:showSerName val="0"/>
          <c:showPercent val="0"/>
          <c:showBubbleSize val="0"/>
        </c:dLbls>
        <c:gapWidth val="150"/>
        <c:overlap val="-25"/>
        <c:axId val="112068480"/>
        <c:axId val="112070016"/>
      </c:barChart>
      <c:catAx>
        <c:axId val="112068480"/>
        <c:scaling>
          <c:orientation val="minMax"/>
        </c:scaling>
        <c:delete val="0"/>
        <c:axPos val="b"/>
        <c:majorTickMark val="none"/>
        <c:minorTickMark val="none"/>
        <c:tickLblPos val="nextTo"/>
        <c:crossAx val="112070016"/>
        <c:crosses val="autoZero"/>
        <c:auto val="1"/>
        <c:lblAlgn val="ctr"/>
        <c:lblOffset val="100"/>
        <c:noMultiLvlLbl val="0"/>
      </c:catAx>
      <c:valAx>
        <c:axId val="112070016"/>
        <c:scaling>
          <c:orientation val="minMax"/>
        </c:scaling>
        <c:delete val="1"/>
        <c:axPos val="l"/>
        <c:numFmt formatCode="0%" sourceLinked="1"/>
        <c:majorTickMark val="out"/>
        <c:minorTickMark val="none"/>
        <c:tickLblPos val="nextTo"/>
        <c:crossAx val="112068480"/>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EMS 911 Calls</a:t>
            </a:r>
            <a:r>
              <a:rPr lang="en-US" baseline="0"/>
              <a:t> for </a:t>
            </a:r>
            <a:r>
              <a:rPr lang="en-US"/>
              <a:t>Overdose</a:t>
            </a:r>
          </a:p>
          <a:p>
            <a:pPr>
              <a:defRPr/>
            </a:pPr>
            <a:r>
              <a:rPr lang="en-US"/>
              <a:t>per</a:t>
            </a:r>
            <a:r>
              <a:rPr lang="en-US" baseline="0"/>
              <a:t> 100,000 Population</a:t>
            </a:r>
            <a:endParaRPr lang="en-US"/>
          </a:p>
        </c:rich>
      </c:tx>
      <c:layout/>
      <c:overlay val="0"/>
    </c:title>
    <c:autoTitleDeleted val="0"/>
    <c:plotArea>
      <c:layout/>
      <c:barChart>
        <c:barDir val="col"/>
        <c:grouping val="clustered"/>
        <c:varyColors val="0"/>
        <c:ser>
          <c:idx val="0"/>
          <c:order val="0"/>
          <c:tx>
            <c:strRef>
              <c:f>Drugs!$A$2</c:f>
              <c:strCache>
                <c:ptCount val="1"/>
                <c:pt idx="0">
                  <c:v>Cumberland County</c:v>
                </c:pt>
              </c:strCache>
            </c:strRef>
          </c:tx>
          <c:invertIfNegative val="0"/>
          <c:dLbls>
            <c:dLbl>
              <c:idx val="0"/>
              <c:layout>
                <c:manualLayout>
                  <c:x val="1.8951603012240293E-3"/>
                  <c:y val="1.528549414870703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Drugs!$B$2</c:f>
              <c:numCache>
                <c:formatCode>General</c:formatCode>
                <c:ptCount val="1"/>
                <c:pt idx="0">
                  <c:v>467</c:v>
                </c:pt>
              </c:numCache>
            </c:numRef>
          </c:val>
        </c:ser>
        <c:ser>
          <c:idx val="1"/>
          <c:order val="1"/>
          <c:tx>
            <c:strRef>
              <c:f>Drugs!$A$3</c:f>
              <c:strCache>
                <c:ptCount val="1"/>
                <c:pt idx="0">
                  <c:v>Maine</c:v>
                </c:pt>
              </c:strCache>
            </c:strRef>
          </c:tx>
          <c:invertIfNegative val="0"/>
          <c:dLbls>
            <c:dLbl>
              <c:idx val="0"/>
              <c:layout>
                <c:manualLayout>
                  <c:x val="0"/>
                  <c:y val="1.34907275149230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Drugs!$B$3</c:f>
              <c:numCache>
                <c:formatCode>0</c:formatCode>
                <c:ptCount val="1"/>
                <c:pt idx="0">
                  <c:v>391.5</c:v>
                </c:pt>
              </c:numCache>
            </c:numRef>
          </c:val>
        </c:ser>
        <c:dLbls>
          <c:showLegendKey val="0"/>
          <c:showVal val="1"/>
          <c:showCatName val="0"/>
          <c:showSerName val="0"/>
          <c:showPercent val="0"/>
          <c:showBubbleSize val="0"/>
        </c:dLbls>
        <c:gapWidth val="150"/>
        <c:overlap val="-25"/>
        <c:axId val="112526848"/>
        <c:axId val="112528384"/>
      </c:barChart>
      <c:catAx>
        <c:axId val="112526848"/>
        <c:scaling>
          <c:orientation val="minMax"/>
        </c:scaling>
        <c:delete val="0"/>
        <c:axPos val="b"/>
        <c:majorTickMark val="none"/>
        <c:minorTickMark val="none"/>
        <c:tickLblPos val="nextTo"/>
        <c:crossAx val="112528384"/>
        <c:crosses val="autoZero"/>
        <c:auto val="1"/>
        <c:lblAlgn val="ctr"/>
        <c:lblOffset val="100"/>
        <c:noMultiLvlLbl val="0"/>
      </c:catAx>
      <c:valAx>
        <c:axId val="112528384"/>
        <c:scaling>
          <c:orientation val="minMax"/>
          <c:max val="500"/>
        </c:scaling>
        <c:delete val="1"/>
        <c:axPos val="l"/>
        <c:numFmt formatCode="General" sourceLinked="1"/>
        <c:majorTickMark val="out"/>
        <c:minorTickMark val="none"/>
        <c:tickLblPos val="nextTo"/>
        <c:crossAx val="11252684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a:t>
            </a:r>
            <a:r>
              <a:rPr lang="en-US" baseline="0"/>
              <a:t> Use Among High School Students</a:t>
            </a:r>
            <a:endParaRPr lang="en-US"/>
          </a:p>
        </c:rich>
      </c:tx>
      <c:layout/>
      <c:overlay val="0"/>
    </c:title>
    <c:autoTitleDeleted val="0"/>
    <c:plotArea>
      <c:layout/>
      <c:barChart>
        <c:barDir val="col"/>
        <c:grouping val="clustered"/>
        <c:varyColors val="0"/>
        <c:ser>
          <c:idx val="0"/>
          <c:order val="0"/>
          <c:tx>
            <c:strRef>
              <c:f>Drugs!$A$8</c:f>
              <c:strCache>
                <c:ptCount val="1"/>
                <c:pt idx="0">
                  <c:v>Cumberland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0.26</c:v>
                </c:pt>
                <c:pt idx="1">
                  <c:v>0.22</c:v>
                </c:pt>
                <c:pt idx="2">
                  <c:v>5.5E-2</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0.216</c:v>
                </c:pt>
                <c:pt idx="2">
                  <c:v>5.6000000000000001E-2</c:v>
                </c:pt>
              </c:numCache>
            </c:numRef>
          </c:val>
        </c:ser>
        <c:dLbls>
          <c:showLegendKey val="0"/>
          <c:showVal val="1"/>
          <c:showCatName val="0"/>
          <c:showSerName val="0"/>
          <c:showPercent val="0"/>
          <c:showBubbleSize val="0"/>
        </c:dLbls>
        <c:gapWidth val="150"/>
        <c:overlap val="-25"/>
        <c:axId val="112590208"/>
        <c:axId val="103486592"/>
      </c:barChart>
      <c:catAx>
        <c:axId val="112590208"/>
        <c:scaling>
          <c:orientation val="minMax"/>
        </c:scaling>
        <c:delete val="0"/>
        <c:axPos val="b"/>
        <c:majorTickMark val="none"/>
        <c:minorTickMark val="none"/>
        <c:tickLblPos val="nextTo"/>
        <c:crossAx val="103486592"/>
        <c:crosses val="autoZero"/>
        <c:auto val="1"/>
        <c:lblAlgn val="ctr"/>
        <c:lblOffset val="100"/>
        <c:noMultiLvlLbl val="0"/>
      </c:catAx>
      <c:valAx>
        <c:axId val="103486592"/>
        <c:scaling>
          <c:orientation val="minMax"/>
        </c:scaling>
        <c:delete val="1"/>
        <c:axPos val="l"/>
        <c:numFmt formatCode="0%" sourceLinked="1"/>
        <c:majorTickMark val="out"/>
        <c:minorTickMark val="none"/>
        <c:tickLblPos val="nextTo"/>
        <c:crossAx val="11259020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Obesity </a:t>
            </a:r>
            <a:endParaRPr lang="en-US"/>
          </a:p>
        </c:rich>
      </c:tx>
      <c:layout/>
      <c:overlay val="0"/>
    </c:title>
    <c:autoTitleDeleted val="0"/>
    <c:plotArea>
      <c:layout/>
      <c:barChart>
        <c:barDir val="col"/>
        <c:grouping val="clustered"/>
        <c:varyColors val="0"/>
        <c:ser>
          <c:idx val="0"/>
          <c:order val="0"/>
          <c:tx>
            <c:strRef>
              <c:f>Obesity!$A$5</c:f>
              <c:strCache>
                <c:ptCount val="1"/>
                <c:pt idx="0">
                  <c:v>Cumberland County</c:v>
                </c:pt>
              </c:strCache>
            </c:strRef>
          </c:tx>
          <c:invertIfNegative val="0"/>
          <c:cat>
            <c:strRef>
              <c:f>Obesity!$B$4:$C$4</c:f>
              <c:strCache>
                <c:ptCount val="2"/>
                <c:pt idx="0">
                  <c:v>Obesity in adults</c:v>
                </c:pt>
                <c:pt idx="1">
                  <c:v>Obesity in high school students</c:v>
                </c:pt>
              </c:strCache>
            </c:strRef>
          </c:cat>
          <c:val>
            <c:numRef>
              <c:f>Obesity!$B$5:$C$5</c:f>
              <c:numCache>
                <c:formatCode>0%</c:formatCode>
                <c:ptCount val="2"/>
                <c:pt idx="0">
                  <c:v>0.24</c:v>
                </c:pt>
                <c:pt idx="1">
                  <c:v>0.09</c:v>
                </c:pt>
              </c:numCache>
            </c:numRef>
          </c:val>
        </c:ser>
        <c:ser>
          <c:idx val="1"/>
          <c:order val="1"/>
          <c:tx>
            <c:strRef>
              <c:f>Obesity!$A$6</c:f>
              <c:strCache>
                <c:ptCount val="1"/>
                <c:pt idx="0">
                  <c:v>Maine</c:v>
                </c:pt>
              </c:strCache>
            </c:strRef>
          </c:tx>
          <c:invertIfNegative val="0"/>
          <c:cat>
            <c:strRef>
              <c:f>Obesity!$B$4:$C$4</c:f>
              <c:strCache>
                <c:ptCount val="2"/>
                <c:pt idx="0">
                  <c:v>Obesity in adults</c:v>
                </c:pt>
                <c:pt idx="1">
                  <c:v>Obesity in high school students</c:v>
                </c:pt>
              </c:strCache>
            </c:strRef>
          </c:cat>
          <c:val>
            <c:numRef>
              <c:f>Obesity!$B$6:$C$6</c:f>
              <c:numCache>
                <c:formatCode>0%</c:formatCode>
                <c:ptCount val="2"/>
                <c:pt idx="0">
                  <c:v>0.28999999999999998</c:v>
                </c:pt>
                <c:pt idx="1">
                  <c:v>0.13</c:v>
                </c:pt>
              </c:numCache>
            </c:numRef>
          </c:val>
        </c:ser>
        <c:dLbls>
          <c:showLegendKey val="0"/>
          <c:showVal val="1"/>
          <c:showCatName val="0"/>
          <c:showSerName val="0"/>
          <c:showPercent val="0"/>
          <c:showBubbleSize val="0"/>
        </c:dLbls>
        <c:gapWidth val="150"/>
        <c:overlap val="-25"/>
        <c:axId val="103536128"/>
        <c:axId val="103537664"/>
      </c:barChart>
      <c:catAx>
        <c:axId val="103536128"/>
        <c:scaling>
          <c:orientation val="minMax"/>
        </c:scaling>
        <c:delete val="0"/>
        <c:axPos val="b"/>
        <c:majorTickMark val="none"/>
        <c:minorTickMark val="none"/>
        <c:tickLblPos val="nextTo"/>
        <c:crossAx val="103537664"/>
        <c:crosses val="autoZero"/>
        <c:auto val="1"/>
        <c:lblAlgn val="ctr"/>
        <c:lblOffset val="100"/>
        <c:noMultiLvlLbl val="0"/>
      </c:catAx>
      <c:valAx>
        <c:axId val="103537664"/>
        <c:scaling>
          <c:orientation val="minMax"/>
        </c:scaling>
        <c:delete val="1"/>
        <c:axPos val="l"/>
        <c:numFmt formatCode="0%" sourceLinked="1"/>
        <c:majorTickMark val="out"/>
        <c:minorTickMark val="none"/>
        <c:tickLblPos val="nextTo"/>
        <c:crossAx val="103536128"/>
        <c:crosses val="autoZero"/>
        <c:crossBetween val="between"/>
      </c:valAx>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dgm:t>
        <a:bodyPr/>
        <a:lstStyle/>
        <a:p>
          <a:endParaRPr lang="en-US"/>
        </a:p>
      </dgm:t>
    </dgm:pt>
    <dgm:pt modelId="{5A7055B8-2040-4582-81D0-93712DAEFE4E}" type="pres">
      <dgm:prSet presAssocID="{04928D4D-8553-41AF-A544-771ED8C2215A}" presName="sibTransFirstNode" presStyleLbl="bgShp" presStyleIdx="0" presStyleCnt="1"/>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dgm:t>
        <a:bodyPr/>
        <a:lstStyle/>
        <a:p>
          <a:endParaRPr lang="en-US"/>
        </a:p>
      </dgm:t>
    </dgm:pt>
  </dgm:ptLst>
  <dgm:cxnLst>
    <dgm:cxn modelId="{61751768-76BF-4FE3-8B42-809F70468F9C}" srcId="{0D392A86-2189-4F18-AF5C-6FACF7A51A00}" destId="{B691141F-A735-412F-9A6A-F7C2056FD297}" srcOrd="2" destOrd="0" parTransId="{239056DF-79DB-412D-90BA-F09CB1445E3E}" sibTransId="{ED7A90A9-12FB-436C-98BD-25E61D6A99F2}"/>
    <dgm:cxn modelId="{EC045D8E-25FA-431A-A861-70C3C959AC2C}" srcId="{0D392A86-2189-4F18-AF5C-6FACF7A51A00}" destId="{352C0664-FA89-4F91-A2A0-DA525F7BF88A}" srcOrd="1" destOrd="0" parTransId="{56C52878-FBDF-4141-A177-D001626BBAA1}" sibTransId="{D851AC27-522E-4867-9FA1-35B9838CBCC0}"/>
    <dgm:cxn modelId="{3471798C-93FC-49D1-9DD6-F163E344ABA1}" type="presOf" srcId="{352C0664-FA89-4F91-A2A0-DA525F7BF88A}" destId="{E52E854D-9B86-43EB-A2E7-7F96111CBE26}" srcOrd="0" destOrd="0" presId="urn:microsoft.com/office/officeart/2005/8/layout/cycle3"/>
    <dgm:cxn modelId="{5D12C7BE-625C-4437-AF18-B9CFC1F65F09}" srcId="{0D392A86-2189-4F18-AF5C-6FACF7A51A00}" destId="{807964E7-7039-4883-9EF1-05222EC9EBEA}" srcOrd="0" destOrd="0" parTransId="{7B3DC946-29C9-44BC-8984-AA7B05DD3567}" sibTransId="{04928D4D-8553-41AF-A544-771ED8C2215A}"/>
    <dgm:cxn modelId="{EAB0261D-7DBD-4E82-BC60-28E4AA3F0076}" type="presOf" srcId="{B691141F-A735-412F-9A6A-F7C2056FD297}" destId="{B0838D81-D45D-474F-83FF-2E5348504347}" srcOrd="0" destOrd="0" presId="urn:microsoft.com/office/officeart/2005/8/layout/cycle3"/>
    <dgm:cxn modelId="{141C626B-C76F-4EC0-BD47-53667A99AA9A}" type="presOf" srcId="{807964E7-7039-4883-9EF1-05222EC9EBEA}" destId="{E4C3BEEC-D67B-4611-A5CC-D548E32BA97E}" srcOrd="0" destOrd="0" presId="urn:microsoft.com/office/officeart/2005/8/layout/cycle3"/>
    <dgm:cxn modelId="{145F9D82-1A6D-40EE-A1DC-C59B7F61B4E8}" type="presOf" srcId="{0D392A86-2189-4F18-AF5C-6FACF7A51A00}" destId="{26E68A81-670F-4F9E-A874-DAF7A1F099D6}" srcOrd="0" destOrd="0" presId="urn:microsoft.com/office/officeart/2005/8/layout/cycle3"/>
    <dgm:cxn modelId="{13DF8728-7119-477A-A947-98A17C148A19}" type="presOf" srcId="{04928D4D-8553-41AF-A544-771ED8C2215A}" destId="{5A7055B8-2040-4582-81D0-93712DAEFE4E}"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D5E052C2-6A63-4C1A-AAAB-8F346FDB2A45}" type="presOf" srcId="{A1699FF7-29F6-4D57-9210-F224C30DA212}" destId="{E7121682-31F8-4E27-993A-C333C3447464}" srcOrd="0" destOrd="0" presId="urn:microsoft.com/office/officeart/2005/8/layout/cycle3"/>
    <dgm:cxn modelId="{2A3CB751-3268-4B15-ACFC-7F305D47FE9B}" type="presParOf" srcId="{26E68A81-670F-4F9E-A874-DAF7A1F099D6}" destId="{D823512E-EF67-48AC-90FF-9FF6DD4741F0}" srcOrd="0" destOrd="0" presId="urn:microsoft.com/office/officeart/2005/8/layout/cycle3"/>
    <dgm:cxn modelId="{BDE363FB-DC83-404F-AA55-43D3922879A6}" type="presParOf" srcId="{D823512E-EF67-48AC-90FF-9FF6DD4741F0}" destId="{E4C3BEEC-D67B-4611-A5CC-D548E32BA97E}" srcOrd="0" destOrd="0" presId="urn:microsoft.com/office/officeart/2005/8/layout/cycle3"/>
    <dgm:cxn modelId="{9151CA73-A53F-4132-8C56-6F541BC9B190}" type="presParOf" srcId="{D823512E-EF67-48AC-90FF-9FF6DD4741F0}" destId="{5A7055B8-2040-4582-81D0-93712DAEFE4E}" srcOrd="1" destOrd="0" presId="urn:microsoft.com/office/officeart/2005/8/layout/cycle3"/>
    <dgm:cxn modelId="{36F35273-DF6B-4708-8571-B1649ECF649B}" type="presParOf" srcId="{D823512E-EF67-48AC-90FF-9FF6DD4741F0}" destId="{E52E854D-9B86-43EB-A2E7-7F96111CBE26}" srcOrd="2" destOrd="0" presId="urn:microsoft.com/office/officeart/2005/8/layout/cycle3"/>
    <dgm:cxn modelId="{A53F3C7E-74FA-4D44-B379-5D54759F8686}" type="presParOf" srcId="{D823512E-EF67-48AC-90FF-9FF6DD4741F0}" destId="{B0838D81-D45D-474F-83FF-2E5348504347}" srcOrd="3" destOrd="0" presId="urn:microsoft.com/office/officeart/2005/8/layout/cycle3"/>
    <dgm:cxn modelId="{C03A8633-B4FF-4942-9389-E63FCAB1E6B4}"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Cumberland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Summery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Cumberland County based on information provided by the</a:t>
            </a:r>
            <a:r>
              <a:rPr lang="en-US" dirty="0" smtClean="0">
                <a:solidFill>
                  <a:srgbClr val="FF0000"/>
                </a:solidFill>
              </a:rPr>
              <a:t> </a:t>
            </a:r>
            <a:r>
              <a:rPr lang="en-US" i="0" dirty="0" smtClean="0">
                <a:solidFill>
                  <a:srgbClr val="FF0000"/>
                </a:solidFill>
              </a:rPr>
              <a:t>176 </a:t>
            </a:r>
            <a:r>
              <a:rPr lang="en-US" dirty="0" smtClean="0"/>
              <a:t>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80</a:t>
            </a:r>
            <a:r>
              <a:rPr lang="en-US" i="0" baseline="0" dirty="0" smtClean="0"/>
              <a:t>%</a:t>
            </a:r>
            <a:endParaRPr lang="en-US" i="1" baseline="0" dirty="0" smtClean="0"/>
          </a:p>
          <a:p>
            <a:pPr marL="628650" lvl="1" indent="-171450">
              <a:buFont typeface="Arial" panose="020B0604020202020204" pitchFamily="34" charset="0"/>
              <a:buChar char="•"/>
            </a:pPr>
            <a:r>
              <a:rPr lang="en-US" baseline="0" dirty="0" smtClean="0"/>
              <a:t>Obesity– </a:t>
            </a:r>
            <a:r>
              <a:rPr lang="en-US" i="0" baseline="0" dirty="0" smtClean="0"/>
              <a:t>78%</a:t>
            </a:r>
          </a:p>
          <a:p>
            <a:pPr marL="628650" lvl="1" indent="-171450">
              <a:buFont typeface="Arial" panose="020B0604020202020204" pitchFamily="34" charset="0"/>
              <a:buChar char="•"/>
            </a:pPr>
            <a:r>
              <a:rPr lang="en-US" i="0" baseline="0" dirty="0" smtClean="0"/>
              <a:t>Mental Health- 71%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issues affecting where we live, work, learn, and play in Cumberland County based on information provided by the </a:t>
            </a:r>
            <a:r>
              <a:rPr lang="en-US" i="0" dirty="0" smtClean="0"/>
              <a:t>176 </a:t>
            </a:r>
            <a:r>
              <a:rPr lang="en-US" dirty="0" smtClean="0"/>
              <a:t>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Poverty–78%</a:t>
            </a:r>
          </a:p>
          <a:p>
            <a:pPr marL="628650" lvl="1" indent="-171450">
              <a:spcAft>
                <a:spcPts val="600"/>
              </a:spcAft>
              <a:buFont typeface="Arial" panose="020B0604020202020204" pitchFamily="34" charset="0"/>
              <a:buChar char="•"/>
            </a:pPr>
            <a:r>
              <a:rPr lang="en-US" i="0" baseline="0" dirty="0" smtClean="0"/>
              <a:t>Access to Behavioral Care/Mental Health Care– 67%</a:t>
            </a:r>
          </a:p>
          <a:p>
            <a:pPr marL="628650" lvl="1" indent="-171450">
              <a:spcAft>
                <a:spcPts val="600"/>
              </a:spcAft>
              <a:buFont typeface="Arial" panose="020B0604020202020204" pitchFamily="34" charset="0"/>
              <a:buChar char="•"/>
            </a:pPr>
            <a:r>
              <a:rPr lang="en-US" i="0" baseline="0" dirty="0" smtClean="0"/>
              <a:t>Transportation- 67%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Now we will briefly take a look at the top 3 health issues. </a:t>
            </a:r>
            <a:r>
              <a:rPr lang="en-US" b="1" baseline="0" dirty="0" smtClean="0"/>
              <a:t>Starting with Mental Health.</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Difference between mental health &amp; depression – Shared CHNA views Mental</a:t>
            </a:r>
            <a:r>
              <a:rPr lang="en-US" baseline="0" dirty="0" smtClean="0"/>
              <a:t> Health as defined on your Summary Report list of measures: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Ever having anxiety or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Having current symptoms of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MH emergency department rates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Receiving MH treatment in the past 12 months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DEPRESSION was listed as a chronic condition within the Stakeholders Survey and was rated as a “top 5” health concern</a:t>
            </a:r>
            <a:endParaRPr lang="en-US" i="0" dirty="0" smtClean="0"/>
          </a:p>
          <a:p>
            <a:pPr marL="171450" indent="-171450">
              <a:spcBef>
                <a:spcPts val="0"/>
              </a:spcBef>
              <a:spcAft>
                <a:spcPts val="600"/>
              </a:spcAft>
              <a:buFont typeface="Arial" panose="020B0604020202020204" pitchFamily="34" charset="0"/>
              <a:buChar char="•"/>
            </a:pPr>
            <a:r>
              <a:rPr lang="en-US" baseline="0" dirty="0" smtClean="0"/>
              <a:t>This map shows how all counties in Maine compare to each other on the % of adults with current depression.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Cumberland County is about the same as Maine. This is not measured at the national level.</a:t>
            </a:r>
          </a:p>
          <a:p>
            <a:pPr marL="171450" indent="-171450">
              <a:spcBef>
                <a:spcPts val="0"/>
              </a:spcBef>
              <a:spcAft>
                <a:spcPts val="600"/>
              </a:spcAft>
              <a:buFont typeface="Arial" panose="020B0604020202020204" pitchFamily="34" charset="0"/>
              <a:buChar char="•"/>
            </a:pPr>
            <a:r>
              <a:rPr lang="en-US" baseline="0" dirty="0" smtClean="0"/>
              <a:t>The darker green shows higher percentages of current depression among adults. Piscataquis and Somerset Counties have the highest %s in Maine.</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While the last map showed percentage of current depression among adults… </a:t>
            </a:r>
          </a:p>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a:t>
            </a:r>
            <a:r>
              <a:rPr lang="en-US" i="0" baseline="0" dirty="0" smtClean="0"/>
              <a:t>(19% in Cumberland County and 19% in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a:t>
            </a:r>
            <a:r>
              <a:rPr lang="en-US" i="0" baseline="0" dirty="0" smtClean="0"/>
              <a:t>(23% in Cumberland County and 24% in Maine)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Cumberland </a:t>
            </a:r>
            <a:r>
              <a:rPr lang="en-US" baseline="0" dirty="0" smtClean="0"/>
              <a:t>County.</a:t>
            </a:r>
            <a:endParaRPr lang="en-US" baseline="0" dirty="0" smtClean="0"/>
          </a:p>
          <a:p>
            <a:pPr marL="171450" indent="-171450">
              <a:spcAft>
                <a:spcPts val="600"/>
              </a:spcAft>
              <a:buFont typeface="Arial" panose="020B0604020202020204" pitchFamily="34" charset="0"/>
              <a:buChar char="•"/>
            </a:pPr>
            <a:r>
              <a:rPr lang="en-US" baseline="0" dirty="0" smtClean="0"/>
              <a:t>The Mental Health section is on page</a:t>
            </a:r>
            <a:r>
              <a:rPr lang="en-US" i="1" baseline="0" dirty="0" smtClean="0"/>
              <a:t> </a:t>
            </a:r>
            <a:r>
              <a:rPr lang="en-US" i="0" baseline="0" dirty="0" smtClean="0"/>
              <a:t>2 (short version) and page 3 (longer version).</a:t>
            </a:r>
            <a:endParaRPr lang="en-US" i="0"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next top health issue identified was </a:t>
            </a:r>
            <a:r>
              <a:rPr lang="en-US" b="1" baseline="0" dirty="0" smtClean="0"/>
              <a:t>Drug &amp; Alcohol Abuse </a:t>
            </a:r>
            <a:r>
              <a:rPr lang="en-US" b="0" baseline="0" dirty="0" smtClean="0"/>
              <a:t>in Cumberland County.</a:t>
            </a:r>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i="0" baseline="0" dirty="0" smtClean="0"/>
              <a:t>Cumberland County had a significantly higher rater than Maine at 478 vs 328 per 100,000 population</a:t>
            </a:r>
            <a:r>
              <a:rPr lang="en-US" baseline="0" dirty="0" smtClean="0"/>
              <a:t>;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higher rates of SA hospital admissions – darker green.</a:t>
            </a:r>
          </a:p>
          <a:p>
            <a:pPr marL="171450" indent="-171450">
              <a:spcAft>
                <a:spcPts val="600"/>
              </a:spcAft>
              <a:buFont typeface="Arial" panose="020B0604020202020204" pitchFamily="34" charset="0"/>
              <a:buChar char="•"/>
            </a:pPr>
            <a:r>
              <a:rPr lang="en-US" baseline="0" dirty="0" smtClean="0"/>
              <a:t>Data is from 2011. </a:t>
            </a:r>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Another way we can explain the issue with drug &amp; alcohol abuse is to look at the number of calls to 911 (EMS) for drug overdose per 100,000 population.</a:t>
            </a:r>
          </a:p>
          <a:p>
            <a:pPr marL="171450" indent="-171450">
              <a:spcAft>
                <a:spcPts val="600"/>
              </a:spcAft>
              <a:buFont typeface="Arial" panose="020B0604020202020204" pitchFamily="34" charset="0"/>
              <a:buChar char="•"/>
            </a:pPr>
            <a:r>
              <a:rPr lang="en-US" i="0" baseline="0" dirty="0" smtClean="0"/>
              <a:t>Cumberland County is higher than Maine at 467 vs 392 per 100,000 population; </a:t>
            </a:r>
            <a:r>
              <a:rPr lang="en-US" baseline="0" dirty="0" smtClean="0"/>
              <a:t>This is not measured at the national level.</a:t>
            </a:r>
          </a:p>
          <a:p>
            <a:pPr marL="171450" indent="-171450">
              <a:spcAft>
                <a:spcPts val="600"/>
              </a:spcAft>
              <a:buFont typeface="Arial" panose="020B0604020202020204" pitchFamily="34" charset="0"/>
              <a:buChar char="•"/>
            </a:pPr>
            <a:r>
              <a:rPr lang="en-US" baseline="0" dirty="0" smtClean="0"/>
              <a:t>These data are from 2014.</a:t>
            </a:r>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also interested in what high school students report for substance use.</a:t>
            </a:r>
          </a:p>
          <a:p>
            <a:pPr marL="171450" indent="-171450">
              <a:spcAft>
                <a:spcPts val="600"/>
              </a:spcAft>
              <a:buFont typeface="Arial" panose="020B0604020202020204" pitchFamily="34" charset="0"/>
              <a:buChar char="•"/>
            </a:pPr>
            <a:r>
              <a:rPr lang="en-US"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i="0" baseline="0" dirty="0" smtClean="0"/>
              <a:t>In Cumberland County, the percentage of HS students reported drinking alcohol, using marijuana, or taking Rx drugs in the past 30 days was  similar to the state percentage.</a:t>
            </a:r>
          </a:p>
          <a:p>
            <a:pPr marL="171450" indent="-171450">
              <a:spcAft>
                <a:spcPts val="600"/>
              </a:spcAft>
              <a:buFont typeface="Arial" panose="020B0604020202020204" pitchFamily="34" charset="0"/>
              <a:buChar char="•"/>
            </a:pPr>
            <a:r>
              <a:rPr lang="en-US" i="0" baseline="0" dirty="0" smtClean="0"/>
              <a:t>Another way to think of these numbers is to think of 26 of every 100 students using alcohol in the past 30 days or 20 of every 100 using marijuana in the past 30 days</a:t>
            </a:r>
            <a:r>
              <a:rPr lang="en-US" i="0" baseline="0" dirty="0" smtClean="0"/>
              <a:t>…..</a:t>
            </a:r>
          </a:p>
          <a:p>
            <a:pPr marL="171450" indent="-171450">
              <a:spcAft>
                <a:spcPts val="600"/>
              </a:spcAft>
              <a:buFont typeface="Arial" panose="020B0604020202020204" pitchFamily="34" charset="0"/>
              <a:buChar char="•"/>
            </a:pPr>
            <a:r>
              <a:rPr lang="en-US" i="0" baseline="0" dirty="0" smtClean="0"/>
              <a:t>These data are from 2013.</a:t>
            </a:r>
            <a:endParaRPr lang="en-US" i="0"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Cumberland </a:t>
            </a:r>
            <a:r>
              <a:rPr lang="en-US" baseline="0" dirty="0" smtClean="0"/>
              <a:t>County.</a:t>
            </a:r>
            <a:endParaRPr lang="en-US" baseline="0" dirty="0" smtClean="0"/>
          </a:p>
          <a:p>
            <a:pPr marL="171450" indent="-171450">
              <a:spcAft>
                <a:spcPts val="600"/>
              </a:spcAft>
              <a:buFont typeface="Arial" panose="020B0604020202020204" pitchFamily="34" charset="0"/>
              <a:buChar char="•"/>
            </a:pPr>
            <a:r>
              <a:rPr lang="en-US" baseline="0" dirty="0" smtClean="0"/>
              <a:t>The Substance Abuse section is on page </a:t>
            </a:r>
            <a:r>
              <a:rPr lang="en-US" baseline="0" dirty="0" smtClean="0"/>
              <a:t>2 (short version) and page 4 (longer version).</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 While the difference between the county and the state is not a lot,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i="0" baseline="0" dirty="0" smtClean="0"/>
              <a:t>Cumberland County is significantly lower than the Maine percentage (and the national rate@ 30%).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Stated differently, if we randomly selected 100 adults in Cumberland County, 24 of them would have obesity; If we randomly selected 100 adults across the state, 29 of them would have obesity. </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Obesity defined via BRFSS U.S. Core –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bars on the left show the same information that we just saw in the map on the previous slide.</a:t>
            </a:r>
          </a:p>
          <a:p>
            <a:pPr marL="171450" indent="-171450">
              <a:spcAft>
                <a:spcPts val="600"/>
              </a:spcAft>
              <a:buFont typeface="Arial" panose="020B0604020202020204" pitchFamily="34" charset="0"/>
              <a:buChar char="•"/>
            </a:pPr>
            <a:r>
              <a:rPr lang="en-US" baseline="0" dirty="0" smtClean="0"/>
              <a:t>On the right, we can see among high school students in grades 9-12 that obesity is lower than the state percentage. This is a statistically significant difference. </a:t>
            </a:r>
          </a:p>
          <a:p>
            <a:pPr marL="171450" indent="-171450">
              <a:spcAft>
                <a:spcPts val="600"/>
              </a:spcAft>
              <a:buFont typeface="Arial" panose="020B0604020202020204" pitchFamily="34" charset="0"/>
              <a:buChar char="•"/>
            </a:pPr>
            <a:r>
              <a:rPr lang="en-US" baseline="0" dirty="0" smtClean="0"/>
              <a:t>Stated differently, if we randomly selected 100 students in 9-12 grade in Cumberland County, 9 of them would have obesity; If we randomly selected 100 students across the state, 13 of them would have obesity. </a:t>
            </a:r>
            <a:endParaRPr lang="en-US" baseline="0" dirty="0" smtClean="0"/>
          </a:p>
          <a:p>
            <a:pPr marL="171450" indent="-171450">
              <a:spcAft>
                <a:spcPts val="600"/>
              </a:spcAft>
              <a:buFont typeface="Arial" panose="020B0604020202020204" pitchFamily="34" charset="0"/>
              <a:buChar char="•"/>
            </a:pPr>
            <a:r>
              <a:rPr lang="en-US" baseline="0" dirty="0" smtClean="0"/>
              <a:t>These data are from 2013.</a:t>
            </a: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Cumberland County</a:t>
            </a:r>
          </a:p>
          <a:p>
            <a:pPr marL="171450" indent="-171450">
              <a:spcAft>
                <a:spcPts val="600"/>
              </a:spcAft>
              <a:buFont typeface="Arial" panose="020B0604020202020204" pitchFamily="34" charset="0"/>
              <a:buChar char="•"/>
            </a:pPr>
            <a:r>
              <a:rPr lang="en-US" baseline="0" dirty="0" smtClean="0"/>
              <a:t>The Physical Activity, Nutrition, &amp; Weight section is on page </a:t>
            </a:r>
            <a:r>
              <a:rPr lang="en-US" baseline="0" dirty="0" smtClean="0"/>
              <a:t>2 (short version) and page 4 (longer version); </a:t>
            </a:r>
            <a:r>
              <a:rPr lang="en-US" sz="1200" kern="1200" dirty="0" smtClean="0">
                <a:solidFill>
                  <a:schemeClr val="tx1"/>
                </a:solidFill>
                <a:effectLst/>
                <a:latin typeface="+mn-lt"/>
                <a:ea typeface="+mn-ea"/>
                <a:cs typeface="+mn-cs"/>
              </a:rPr>
              <a:t>Cardiovascular </a:t>
            </a:r>
            <a:r>
              <a:rPr lang="en-US" sz="1200" kern="1200" dirty="0" smtClean="0">
                <a:solidFill>
                  <a:schemeClr val="tx1"/>
                </a:solidFill>
                <a:effectLst/>
                <a:latin typeface="+mn-lt"/>
                <a:ea typeface="+mn-ea"/>
                <a:cs typeface="+mn-cs"/>
              </a:rPr>
              <a:t>Disease on page </a:t>
            </a:r>
            <a:r>
              <a:rPr lang="en-US" sz="1200" kern="1200" dirty="0" smtClean="0">
                <a:solidFill>
                  <a:schemeClr val="tx1"/>
                </a:solidFill>
                <a:effectLst/>
                <a:latin typeface="+mn-lt"/>
                <a:ea typeface="+mn-ea"/>
                <a:cs typeface="+mn-cs"/>
              </a:rPr>
              <a:t>1 (short version) and page 2 (longer version).</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4974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dirty="0" smtClean="0"/>
              <a:t>Urban area for Bangor, Lewiston/Auburn, Portland</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91612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They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and Maine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lvl1pPr>
              <a:defRPr>
                <a:latin typeface="Calibri" panose="020F0502020204030204" pitchFamily="34" charset="0"/>
              </a:defRPr>
            </a:lvl1pPr>
          </a:lstStyle>
          <a:p>
            <a:fld id="{4BC1325E-524A-4EAB-BBE5-F511CFAEFD5D}" type="datetimeFigureOut">
              <a:rPr lang="en-US" smtClean="0"/>
              <a:pPr/>
              <a:t>10/15/2015</a:t>
            </a:fld>
            <a:endParaRPr lang="en-US" dirty="0"/>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lvl1pPr>
              <a:defRPr>
                <a:latin typeface="Calibri" panose="020F0502020204030204" pitchFamily="34" charset="0"/>
              </a:defRPr>
            </a:lvl1p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latin typeface="Calibri" panose="020F0502020204030204" pitchFamily="34" charset="0"/>
              </a:defRPr>
            </a:lvl1pPr>
          </a:lstStyle>
          <a:p>
            <a:fld id="{E71D7C81-DD6A-4425-9C81-7B2FF1A52F0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Calibri" panose="020F0502020204030204" pitchFamily="34" charset="0"/>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Calibri" panose="020F0502020204030204" pitchFamily="34" charset="0"/>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Calibri" panose="020F0502020204030204" pitchFamily="34" charset="0"/>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Calibri" panose="020F0502020204030204" pitchFamily="34" charset="0"/>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Calibri" panose="020F0502020204030204"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a:bodyPr>
          <a:lstStyle/>
          <a:p>
            <a:pPr algn="l"/>
            <a:r>
              <a:rPr lang="en-US" sz="3600" b="1" dirty="0" smtClean="0">
                <a:solidFill>
                  <a:schemeClr val="accent2">
                    <a:lumMod val="75000"/>
                  </a:schemeClr>
                </a:solidFill>
                <a:latin typeface="Calibri" panose="020F0502020204030204" pitchFamily="34" charset="0"/>
              </a:rPr>
              <a:t>Creating The Story </a:t>
            </a:r>
            <a:r>
              <a:rPr lang="en-US" sz="3600" b="1" dirty="0">
                <a:solidFill>
                  <a:schemeClr val="accent2">
                    <a:lumMod val="75000"/>
                  </a:schemeClr>
                </a:solidFill>
                <a:latin typeface="Calibri" panose="020F0502020204030204" pitchFamily="34" charset="0"/>
              </a:rPr>
              <a:t>A</a:t>
            </a:r>
            <a:r>
              <a:rPr lang="en-US" sz="3600" b="1" dirty="0" smtClean="0">
                <a:solidFill>
                  <a:schemeClr val="accent2">
                    <a:lumMod val="75000"/>
                  </a:schemeClr>
                </a:solidFill>
                <a:latin typeface="Calibri" panose="020F0502020204030204" pitchFamily="34" charset="0"/>
              </a:rPr>
              <a:t>bout Our Data</a:t>
            </a:r>
          </a:p>
          <a:p>
            <a:pPr algn="l"/>
            <a:r>
              <a:rPr lang="en-US" sz="2800" b="1" dirty="0" smtClean="0">
                <a:solidFill>
                  <a:schemeClr val="accent2">
                    <a:lumMod val="75000"/>
                  </a:schemeClr>
                </a:solidFill>
                <a:latin typeface="Calibri" panose="020F0502020204030204" pitchFamily="34" charset="0"/>
              </a:rPr>
              <a:t>Cumberland County</a:t>
            </a:r>
          </a:p>
          <a:p>
            <a:pPr algn="l"/>
            <a:r>
              <a:rPr lang="en-US" sz="2800" b="1" dirty="0" smtClean="0">
                <a:solidFill>
                  <a:schemeClr val="accent2">
                    <a:lumMod val="75000"/>
                  </a:schemeClr>
                </a:solidFill>
                <a:latin typeface="Calibri" panose="020F0502020204030204" pitchFamily="34" charset="0"/>
              </a:rPr>
              <a:t>Fall 2015/Spring 2016</a:t>
            </a:r>
            <a:endParaRPr lang="en-US" sz="2800" b="1" dirty="0">
              <a:solidFill>
                <a:schemeClr val="accent2">
                  <a:lumMod val="75000"/>
                </a:schemeClr>
              </a:solidFill>
              <a:latin typeface="Calibri" panose="020F0502020204030204" pitchFamily="34"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latin typeface="Calibri" panose="020F0502020204030204" pitchFamily="34" charset="0"/>
              </a:rPr>
              <a:t>100,000 people</a:t>
            </a:r>
            <a:endParaRPr lang="en-US" sz="1600"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261"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Cumberland County</a:t>
            </a:r>
            <a:endParaRPr lang="en-US" dirty="0">
              <a:solidFill>
                <a:schemeClr val="accent2"/>
              </a:solidFill>
            </a:endParaRPr>
          </a:p>
        </p:txBody>
      </p:sp>
      <p:sp>
        <p:nvSpPr>
          <p:cNvPr id="4" name="TextBox 3"/>
          <p:cNvSpPr txBox="1"/>
          <p:nvPr/>
        </p:nvSpPr>
        <p:spPr>
          <a:xfrm>
            <a:off x="990600" y="1524000"/>
            <a:ext cx="7162800" cy="369332"/>
          </a:xfrm>
          <a:prstGeom prst="rect">
            <a:avLst/>
          </a:prstGeom>
          <a:noFill/>
        </p:spPr>
        <p:txBody>
          <a:bodyPr wrap="square" rtlCol="0">
            <a:spAutoFit/>
          </a:bodyPr>
          <a:lstStyle/>
          <a:p>
            <a:r>
              <a:rPr lang="en-US" dirty="0">
                <a:latin typeface="Calibri" panose="020F0502020204030204" pitchFamily="34" charset="0"/>
              </a:rPr>
              <a:t>Stakeholder Survey – </a:t>
            </a:r>
            <a:r>
              <a:rPr lang="en-US" dirty="0" smtClean="0">
                <a:latin typeface="Calibri" panose="020F0502020204030204" pitchFamily="34" charset="0"/>
              </a:rPr>
              <a:t>Total </a:t>
            </a:r>
            <a:r>
              <a:rPr lang="en-US" dirty="0">
                <a:latin typeface="Calibri" panose="020F0502020204030204" pitchFamily="34" charset="0"/>
              </a:rPr>
              <a:t>1,639 surveys;  </a:t>
            </a:r>
            <a:r>
              <a:rPr lang="en-US" dirty="0" smtClean="0">
                <a:latin typeface="Calibri" panose="020F0502020204030204" pitchFamily="34" charset="0"/>
              </a:rPr>
              <a:t>Cumberland County 176 surveys</a:t>
            </a:r>
            <a:endParaRPr lang="en-US" dirty="0">
              <a:latin typeface="Calibri" panose="020F0502020204030204" pitchFamily="34" charset="0"/>
            </a:endParaRPr>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latin typeface="Calibri" panose="020F0502020204030204" pitchFamily="34" charset="0"/>
              </a:rPr>
              <a:t>Source: Maine SHNAPP Stakeholder Survey, 2015</a:t>
            </a:r>
            <a:endParaRPr lang="en-US" sz="1200" dirty="0">
              <a:latin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248359318"/>
              </p:ext>
            </p:extLst>
          </p:nvPr>
        </p:nvGraphicFramePr>
        <p:xfrm>
          <a:off x="457200" y="1981200"/>
          <a:ext cx="8229600" cy="4409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Cumberland County</a:t>
            </a:r>
            <a:endParaRPr lang="en-US" dirty="0">
              <a:solidFill>
                <a:schemeClr val="accent2"/>
              </a:solidFill>
            </a:endParaRPr>
          </a:p>
        </p:txBody>
      </p:sp>
      <p:sp>
        <p:nvSpPr>
          <p:cNvPr id="4" name="TextBox 3"/>
          <p:cNvSpPr txBox="1"/>
          <p:nvPr/>
        </p:nvSpPr>
        <p:spPr>
          <a:xfrm>
            <a:off x="990600" y="1905000"/>
            <a:ext cx="7162800" cy="369332"/>
          </a:xfrm>
          <a:prstGeom prst="rect">
            <a:avLst/>
          </a:prstGeom>
          <a:noFill/>
        </p:spPr>
        <p:txBody>
          <a:bodyPr wrap="square" rtlCol="0">
            <a:spAutoFit/>
          </a:bodyPr>
          <a:lstStyle/>
          <a:p>
            <a:r>
              <a:rPr lang="en-US" dirty="0">
                <a:latin typeface="Calibri" panose="020F0502020204030204" pitchFamily="34" charset="0"/>
              </a:rPr>
              <a:t>Stakeholder Survey – Total 1,639 surveys;  </a:t>
            </a:r>
            <a:r>
              <a:rPr lang="en-US" dirty="0" smtClean="0">
                <a:latin typeface="Calibri" panose="020F0502020204030204" pitchFamily="34" charset="0"/>
              </a:rPr>
              <a:t>Cumberland County 176 surveys</a:t>
            </a:r>
            <a:endParaRPr lang="en-US" dirty="0">
              <a:latin typeface="Calibri" panose="020F0502020204030204" pitchFamily="34" charset="0"/>
            </a:endParaRP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latin typeface="Calibri" panose="020F0502020204030204" pitchFamily="34" charset="0"/>
              </a:rPr>
              <a:t>Source: Maine </a:t>
            </a:r>
            <a:r>
              <a:rPr lang="en-US" sz="1200" dirty="0">
                <a:latin typeface="Calibri" panose="020F0502020204030204" pitchFamily="34" charset="0"/>
              </a:rPr>
              <a:t>SHNAPP Stakeholder Survey, 2015</a:t>
            </a:r>
          </a:p>
          <a:p>
            <a:endParaRPr lang="en-US" dirty="0">
              <a:latin typeface="Calibri" panose="020F05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841588287"/>
              </p:ext>
            </p:extLst>
          </p:nvPr>
        </p:nvGraphicFramePr>
        <p:xfrm>
          <a:off x="457200" y="2274332"/>
          <a:ext cx="82296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Mental Health &amp; Depression</a:t>
            </a:r>
            <a:br>
              <a:rPr lang="en-US" dirty="0" smtClean="0"/>
            </a:br>
            <a:r>
              <a:rPr lang="en-US" dirty="0" smtClean="0">
                <a:solidFill>
                  <a:schemeClr val="accent2"/>
                </a:solidFill>
              </a:rPr>
              <a:t>Cumberland</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15" name="TextBox 14"/>
          <p:cNvSpPr txBox="1"/>
          <p:nvPr/>
        </p:nvSpPr>
        <p:spPr>
          <a:xfrm>
            <a:off x="914400" y="3704272"/>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latin typeface="Calibri" panose="020F0502020204030204" pitchFamily="34" charset="0"/>
              </a:rPr>
              <a:t>Cumberland</a:t>
            </a:r>
          </a:p>
          <a:p>
            <a:pPr algn="ctr"/>
            <a:r>
              <a:rPr lang="en-US" dirty="0" smtClean="0">
                <a:latin typeface="Calibri" panose="020F0502020204030204" pitchFamily="34" charset="0"/>
              </a:rPr>
              <a:t>8%</a:t>
            </a:r>
          </a:p>
          <a:p>
            <a:pPr algn="ctr"/>
            <a:endParaRPr lang="en-US" dirty="0">
              <a:latin typeface="Calibri" panose="020F0502020204030204" pitchFamily="34" charset="0"/>
            </a:endParaRPr>
          </a:p>
          <a:p>
            <a:pPr algn="ctr"/>
            <a:r>
              <a:rPr lang="en-US" dirty="0" smtClean="0">
                <a:latin typeface="Calibri" panose="020F0502020204030204" pitchFamily="34" charset="0"/>
              </a:rPr>
              <a:t>Maine</a:t>
            </a:r>
          </a:p>
          <a:p>
            <a:pPr algn="ctr"/>
            <a:r>
              <a:rPr lang="en-US" dirty="0" smtClean="0">
                <a:latin typeface="Calibri" panose="020F0502020204030204" pitchFamily="34" charset="0"/>
              </a:rPr>
              <a:t>10%</a:t>
            </a:r>
            <a:endParaRPr lang="en-US" dirty="0">
              <a:latin typeface="Calibri" panose="020F0502020204030204" pitchFamily="34" charset="0"/>
            </a:endParaRPr>
          </a:p>
        </p:txBody>
      </p:sp>
      <p:sp>
        <p:nvSpPr>
          <p:cNvPr id="17" name="TextBox 16"/>
          <p:cNvSpPr txBox="1"/>
          <p:nvPr/>
        </p:nvSpPr>
        <p:spPr>
          <a:xfrm>
            <a:off x="152400" y="6400800"/>
            <a:ext cx="4876800" cy="276999"/>
          </a:xfrm>
          <a:prstGeom prst="rect">
            <a:avLst/>
          </a:prstGeom>
          <a:noFill/>
        </p:spPr>
        <p:txBody>
          <a:bodyPr wrap="square" rtlCol="0">
            <a:spAutoFit/>
          </a:bodyPr>
          <a:lstStyle/>
          <a:p>
            <a:r>
              <a:rPr lang="en-US" sz="1200" dirty="0">
                <a:latin typeface="Calibri" panose="020F0502020204030204" pitchFamily="34" charset="0"/>
              </a:rPr>
              <a:t>Source: Behavioral Risk Factor Surveillance System (BRFSS), 2013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814" y="990600"/>
            <a:ext cx="380266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a:off x="3200400" y="4419600"/>
            <a:ext cx="24384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132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 &amp; Depression</a:t>
            </a:r>
            <a:br>
              <a:rPr lang="en-US" dirty="0" smtClean="0"/>
            </a:br>
            <a:r>
              <a:rPr lang="en-US" dirty="0" smtClean="0">
                <a:solidFill>
                  <a:schemeClr val="accent2"/>
                </a:solidFill>
              </a:rPr>
              <a:t>Cumberland County</a:t>
            </a:r>
            <a:endParaRPr lang="en-US" dirty="0"/>
          </a:p>
        </p:txBody>
      </p:sp>
      <p:sp>
        <p:nvSpPr>
          <p:cNvPr id="3" name="TextBox 2"/>
          <p:cNvSpPr txBox="1"/>
          <p:nvPr/>
        </p:nvSpPr>
        <p:spPr>
          <a:xfrm>
            <a:off x="609599" y="6096000"/>
            <a:ext cx="6102495" cy="553998"/>
          </a:xfrm>
          <a:prstGeom prst="rect">
            <a:avLst/>
          </a:prstGeom>
          <a:noFill/>
        </p:spPr>
        <p:txBody>
          <a:bodyPr wrap="square" rtlCol="0">
            <a:spAutoFit/>
          </a:bodyPr>
          <a:lstStyle/>
          <a:p>
            <a:r>
              <a:rPr lang="en-US" sz="1200" dirty="0">
                <a:latin typeface="Calibri" panose="020F0502020204030204" pitchFamily="34" charset="0"/>
              </a:rPr>
              <a:t>Source: Behavioral Risk Factor Surveillance System (BRFSS), 2013</a:t>
            </a:r>
          </a:p>
          <a:p>
            <a:endParaRPr lang="en-US" dirty="0">
              <a:latin typeface="Calibri" panose="020F0502020204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285258297"/>
              </p:ext>
            </p:extLst>
          </p:nvPr>
        </p:nvGraphicFramePr>
        <p:xfrm>
          <a:off x="457200" y="1896904"/>
          <a:ext cx="8229600" cy="4122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145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861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Drug &amp; Alcohol Abuse</a:t>
            </a:r>
            <a:br>
              <a:rPr lang="en-US" dirty="0" smtClean="0"/>
            </a:br>
            <a:r>
              <a:rPr lang="en-US" dirty="0" smtClean="0">
                <a:solidFill>
                  <a:schemeClr val="accent2"/>
                </a:solidFill>
              </a:rPr>
              <a:t>Cumberland</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latin typeface="Calibri" panose="020F0502020204030204" pitchFamily="34" charset="0"/>
              </a:rPr>
              <a:t>Cumberland</a:t>
            </a:r>
          </a:p>
          <a:p>
            <a:pPr algn="ctr"/>
            <a:r>
              <a:rPr lang="en-US" dirty="0" smtClean="0">
                <a:latin typeface="Calibri" panose="020F0502020204030204" pitchFamily="34" charset="0"/>
              </a:rPr>
              <a:t>478 per 100,000</a:t>
            </a:r>
          </a:p>
          <a:p>
            <a:pPr algn="ctr"/>
            <a:endParaRPr lang="en-US" dirty="0">
              <a:latin typeface="Calibri" panose="020F0502020204030204" pitchFamily="34" charset="0"/>
            </a:endParaRPr>
          </a:p>
          <a:p>
            <a:pPr algn="ctr"/>
            <a:r>
              <a:rPr lang="en-US" dirty="0" smtClean="0">
                <a:latin typeface="Calibri" panose="020F0502020204030204" pitchFamily="34" charset="0"/>
              </a:rPr>
              <a:t>Maine</a:t>
            </a:r>
          </a:p>
          <a:p>
            <a:pPr algn="ctr"/>
            <a:r>
              <a:rPr lang="en-US" dirty="0" smtClean="0">
                <a:latin typeface="Calibri" panose="020F0502020204030204" pitchFamily="34" charset="0"/>
              </a:rPr>
              <a:t>328 per 100,000</a:t>
            </a:r>
            <a:endParaRPr lang="en-US" dirty="0">
              <a:latin typeface="Calibri" panose="020F0502020204030204" pitchFamily="34" charset="0"/>
            </a:endParaRPr>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latin typeface="Calibri" panose="020F0502020204030204" pitchFamily="34" charset="0"/>
              </a:rPr>
              <a:t>Source: Maine Health Data Organization, 2011</a:t>
            </a:r>
            <a:endParaRPr lang="en-US" sz="1200" dirty="0">
              <a:latin typeface="Calibri" panose="020F0502020204030204" pitchFamily="34" charset="0"/>
            </a:endParaRPr>
          </a:p>
        </p:txBody>
      </p:sp>
      <p:grpSp>
        <p:nvGrpSpPr>
          <p:cNvPr id="13" name="Group 12"/>
          <p:cNvGrpSpPr/>
          <p:nvPr/>
        </p:nvGrpSpPr>
        <p:grpSpPr>
          <a:xfrm>
            <a:off x="5029200" y="999375"/>
            <a:ext cx="3849624" cy="5678424"/>
            <a:chOff x="0" y="0"/>
            <a:chExt cx="3200400" cy="4724400"/>
          </a:xfrm>
        </p:grpSpPr>
        <p:grpSp>
          <p:nvGrpSpPr>
            <p:cNvPr id="14" name="Group 13"/>
            <p:cNvGrpSpPr/>
            <p:nvPr/>
          </p:nvGrpSpPr>
          <p:grpSpPr>
            <a:xfrm>
              <a:off x="0" y="0"/>
              <a:ext cx="3200400" cy="4695825"/>
              <a:chOff x="0" y="0"/>
              <a:chExt cx="3200400" cy="4695825"/>
            </a:xfrm>
          </p:grpSpPr>
          <p:pic>
            <p:nvPicPr>
              <p:cNvPr id="18" name="Picture 17"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3200400" cy="4524375"/>
              </a:xfrm>
              <a:prstGeom prst="rect">
                <a:avLst/>
              </a:prstGeom>
              <a:noFill/>
              <a:ln>
                <a:noFill/>
              </a:ln>
            </p:spPr>
          </p:pic>
          <p:sp>
            <p:nvSpPr>
              <p:cNvPr id="19" name="Text Box 2"/>
              <p:cNvSpPr txBox="1">
                <a:spLocks noChangeArrowheads="1"/>
              </p:cNvSpPr>
              <p:nvPr/>
            </p:nvSpPr>
            <p:spPr bwMode="auto">
              <a:xfrm>
                <a:off x="0" y="0"/>
                <a:ext cx="3200400" cy="2476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a:ea typeface="Calibri"/>
                    <a:cs typeface="Arial"/>
                  </a:rPr>
                  <a:t>Substance Abuse Hospitalizations</a:t>
                </a:r>
                <a:endParaRPr lang="en-US" sz="1600" dirty="0">
                  <a:effectLst/>
                  <a:latin typeface="Arial Narrow"/>
                  <a:ea typeface="Calibri"/>
                  <a:cs typeface="Arial"/>
                </a:endParaRPr>
              </a:p>
            </p:txBody>
          </p:sp>
        </p:grpSp>
        <p:sp>
          <p:nvSpPr>
            <p:cNvPr id="16" name="Text Box 2"/>
            <p:cNvSpPr txBox="1">
              <a:spLocks noChangeArrowheads="1"/>
            </p:cNvSpPr>
            <p:nvPr/>
          </p:nvSpPr>
          <p:spPr bwMode="auto">
            <a:xfrm>
              <a:off x="104775" y="4438650"/>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1000" i="1" dirty="0">
                  <a:solidFill>
                    <a:srgbClr val="595959"/>
                  </a:solidFill>
                  <a:effectLst/>
                  <a:latin typeface="Calibri"/>
                  <a:ea typeface="Calibri"/>
                  <a:cs typeface="Arial"/>
                </a:rPr>
                <a:t>Maine Shared Health Needs Assessment, 2015</a:t>
              </a:r>
              <a:endParaRPr lang="en-US" sz="1400" dirty="0">
                <a:effectLst/>
                <a:latin typeface="Arial Narrow"/>
                <a:ea typeface="Calibri"/>
                <a:cs typeface="Arial"/>
              </a:endParaRPr>
            </a:p>
          </p:txBody>
        </p:sp>
      </p:grpSp>
      <p:cxnSp>
        <p:nvCxnSpPr>
          <p:cNvPr id="20" name="Straight Arrow Connector 19"/>
          <p:cNvCxnSpPr/>
          <p:nvPr/>
        </p:nvCxnSpPr>
        <p:spPr>
          <a:xfrm>
            <a:off x="3200400" y="4419600"/>
            <a:ext cx="243840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Cumberland County</a:t>
            </a:r>
            <a:endParaRPr lang="en-US" dirty="0">
              <a:solidFill>
                <a:schemeClr val="accent2"/>
              </a:solidFill>
            </a:endParaRPr>
          </a:p>
        </p:txBody>
      </p:sp>
      <p:sp>
        <p:nvSpPr>
          <p:cNvPr id="3" name="TextBox 2"/>
          <p:cNvSpPr txBox="1"/>
          <p:nvPr/>
        </p:nvSpPr>
        <p:spPr>
          <a:xfrm>
            <a:off x="533400" y="6172200"/>
            <a:ext cx="4419600" cy="276999"/>
          </a:xfrm>
          <a:prstGeom prst="rect">
            <a:avLst/>
          </a:prstGeom>
          <a:noFill/>
        </p:spPr>
        <p:txBody>
          <a:bodyPr wrap="square" rtlCol="0">
            <a:spAutoFit/>
          </a:bodyPr>
          <a:lstStyle/>
          <a:p>
            <a:r>
              <a:rPr lang="en-US" sz="1200" dirty="0" smtClean="0">
                <a:latin typeface="Calibri" panose="020F0502020204030204" pitchFamily="34" charset="0"/>
              </a:rPr>
              <a:t>Source: Maine Emergency Medical Services, 2014</a:t>
            </a:r>
            <a:endParaRPr lang="en-US" sz="1200" dirty="0">
              <a:latin typeface="Calibri" panose="020F0502020204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007058490"/>
              </p:ext>
            </p:extLst>
          </p:nvPr>
        </p:nvGraphicFramePr>
        <p:xfrm>
          <a:off x="533400" y="1828800"/>
          <a:ext cx="8153400" cy="4343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3025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Cumberland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latin typeface="Calibri" panose="020F0502020204030204" pitchFamily="34" charset="0"/>
              </a:rPr>
              <a:t>Source: Maine Integrated Youth Health Survey, 2013</a:t>
            </a:r>
            <a:endParaRPr lang="en-US" sz="1200" dirty="0">
              <a:latin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632784008"/>
              </p:ext>
            </p:extLst>
          </p:nvPr>
        </p:nvGraphicFramePr>
        <p:xfrm>
          <a:off x="457200" y="1752600"/>
          <a:ext cx="8305800" cy="44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13400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Cumberland</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3" name="TextBox 2"/>
          <p:cNvSpPr txBox="1"/>
          <p:nvPr/>
        </p:nvSpPr>
        <p:spPr>
          <a:xfrm>
            <a:off x="304800" y="6380018"/>
            <a:ext cx="6324600" cy="276999"/>
          </a:xfrm>
          <a:prstGeom prst="rect">
            <a:avLst/>
          </a:prstGeom>
          <a:noFill/>
        </p:spPr>
        <p:txBody>
          <a:bodyPr wrap="square" rtlCol="0">
            <a:spAutoFit/>
          </a:bodyPr>
          <a:lstStyle/>
          <a:p>
            <a:r>
              <a:rPr lang="en-US" sz="1200" dirty="0" smtClean="0">
                <a:latin typeface="Calibri" panose="020F0502020204030204" pitchFamily="34" charset="0"/>
              </a:rPr>
              <a:t>Source: Behavioral Risk Factor Surveillance System (BRFSS), 2013</a:t>
            </a:r>
          </a:p>
        </p:txBody>
      </p:sp>
      <p:sp>
        <p:nvSpPr>
          <p:cNvPr id="5" name="TextBox 4"/>
          <p:cNvSpPr txBox="1"/>
          <p:nvPr/>
        </p:nvSpPr>
        <p:spPr>
          <a:xfrm>
            <a:off x="990600" y="3429000"/>
            <a:ext cx="22860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latin typeface="Calibri" panose="020F0502020204030204" pitchFamily="34" charset="0"/>
              </a:rPr>
              <a:t>Cumberland</a:t>
            </a:r>
            <a:endParaRPr lang="en-US" dirty="0">
              <a:latin typeface="Calibri" panose="020F0502020204030204" pitchFamily="34" charset="0"/>
            </a:endParaRPr>
          </a:p>
          <a:p>
            <a:pPr algn="ctr"/>
            <a:r>
              <a:rPr lang="en-US" dirty="0" smtClean="0">
                <a:latin typeface="Calibri" panose="020F0502020204030204" pitchFamily="34" charset="0"/>
              </a:rPr>
              <a:t>24%</a:t>
            </a:r>
            <a:endParaRPr lang="en-US" dirty="0">
              <a:latin typeface="Calibri" panose="020F0502020204030204" pitchFamily="34" charset="0"/>
            </a:endParaRPr>
          </a:p>
          <a:p>
            <a:pPr algn="ctr"/>
            <a:endParaRPr lang="en-US" dirty="0">
              <a:latin typeface="Calibri" panose="020F0502020204030204" pitchFamily="34" charset="0"/>
            </a:endParaRPr>
          </a:p>
          <a:p>
            <a:pPr algn="ctr"/>
            <a:r>
              <a:rPr lang="en-US" dirty="0">
                <a:latin typeface="Calibri" panose="020F0502020204030204" pitchFamily="34" charset="0"/>
              </a:rPr>
              <a:t>Maine</a:t>
            </a:r>
          </a:p>
          <a:p>
            <a:pPr algn="ctr"/>
            <a:r>
              <a:rPr lang="en-US" dirty="0" smtClean="0">
                <a:latin typeface="Calibri" panose="020F0502020204030204" pitchFamily="34" charset="0"/>
              </a:rPr>
              <a:t>29%</a:t>
            </a:r>
            <a:endParaRPr lang="en-US" dirty="0">
              <a:latin typeface="Calibri" panose="020F0502020204030204" pitchFamily="34" charset="0"/>
            </a:endParaRPr>
          </a:p>
        </p:txBody>
      </p:sp>
      <p:grpSp>
        <p:nvGrpSpPr>
          <p:cNvPr id="8" name="Group 7"/>
          <p:cNvGrpSpPr/>
          <p:nvPr/>
        </p:nvGrpSpPr>
        <p:grpSpPr>
          <a:xfrm>
            <a:off x="4922629" y="762000"/>
            <a:ext cx="3849624" cy="5678424"/>
            <a:chOff x="0" y="0"/>
            <a:chExt cx="3200400" cy="4949190"/>
          </a:xfrm>
        </p:grpSpPr>
        <p:grpSp>
          <p:nvGrpSpPr>
            <p:cNvPr id="9" name="Group 8"/>
            <p:cNvGrpSpPr/>
            <p:nvPr/>
          </p:nvGrpSpPr>
          <p:grpSpPr>
            <a:xfrm>
              <a:off x="0" y="0"/>
              <a:ext cx="3200400" cy="4914900"/>
              <a:chOff x="0" y="0"/>
              <a:chExt cx="3200400" cy="4914900"/>
            </a:xfrm>
          </p:grpSpPr>
          <p:pic>
            <p:nvPicPr>
              <p:cNvPr id="11" name="Picture 10" descr="C:\Users\pmadden\Dropbox\SHNAPP Report\Maps!\Obesit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3200400" cy="4752975"/>
              </a:xfrm>
              <a:prstGeom prst="rect">
                <a:avLst/>
              </a:prstGeom>
              <a:noFill/>
              <a:ln>
                <a:noFill/>
              </a:ln>
            </p:spPr>
          </p:pic>
          <p:sp>
            <p:nvSpPr>
              <p:cNvPr id="12" name="Text Box 2"/>
              <p:cNvSpPr txBox="1">
                <a:spLocks noChangeArrowheads="1"/>
              </p:cNvSpPr>
              <p:nvPr/>
            </p:nvSpPr>
            <p:spPr bwMode="auto">
              <a:xfrm>
                <a:off x="38100" y="0"/>
                <a:ext cx="3162300"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a:ea typeface="Calibri"/>
                    <a:cs typeface="Arial"/>
                  </a:rPr>
                  <a:t>Percentage of Obese </a:t>
                </a:r>
                <a:r>
                  <a:rPr lang="en-US" sz="1400" b="1" dirty="0" smtClean="0">
                    <a:effectLst/>
                    <a:latin typeface="Calibri"/>
                    <a:ea typeface="Calibri"/>
                    <a:cs typeface="Arial"/>
                  </a:rPr>
                  <a:t>Adults by County</a:t>
                </a:r>
                <a:endParaRPr lang="en-US" sz="1600" dirty="0">
                  <a:effectLst/>
                  <a:latin typeface="Arial Narrow"/>
                  <a:ea typeface="Calibri"/>
                  <a:cs typeface="Arial"/>
                </a:endParaRPr>
              </a:p>
            </p:txBody>
          </p:sp>
        </p:grpSp>
        <p:sp>
          <p:nvSpPr>
            <p:cNvPr id="10" name="Text Box 2"/>
            <p:cNvSpPr txBox="1">
              <a:spLocks noChangeArrowheads="1"/>
            </p:cNvSpPr>
            <p:nvPr/>
          </p:nvSpPr>
          <p:spPr bwMode="auto">
            <a:xfrm>
              <a:off x="209550" y="4667250"/>
              <a:ext cx="1381125" cy="28194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1000" i="1" dirty="0">
                  <a:solidFill>
                    <a:srgbClr val="595959"/>
                  </a:solidFill>
                  <a:effectLst/>
                  <a:latin typeface="Calibri"/>
                  <a:ea typeface="Calibri"/>
                  <a:cs typeface="Arial"/>
                </a:rPr>
                <a:t>Maine Shared Health Needs Assessment, 2015</a:t>
              </a:r>
              <a:endParaRPr lang="en-US" sz="1400" dirty="0">
                <a:effectLst/>
                <a:latin typeface="Arial Narrow"/>
                <a:ea typeface="Calibri"/>
                <a:cs typeface="Arial"/>
              </a:endParaRPr>
            </a:p>
          </p:txBody>
        </p:sp>
      </p:grpSp>
      <p:cxnSp>
        <p:nvCxnSpPr>
          <p:cNvPr id="13" name="Straight Arrow Connector 12"/>
          <p:cNvCxnSpPr/>
          <p:nvPr/>
        </p:nvCxnSpPr>
        <p:spPr>
          <a:xfrm>
            <a:off x="3276600" y="4133864"/>
            <a:ext cx="243840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Cumberland County</a:t>
            </a:r>
            <a:endParaRPr lang="en-US" dirty="0">
              <a:solidFill>
                <a:schemeClr val="accent2"/>
              </a:solidFill>
            </a:endParaRPr>
          </a:p>
        </p:txBody>
      </p:sp>
      <p:sp>
        <p:nvSpPr>
          <p:cNvPr id="3" name="TextBox 2"/>
          <p:cNvSpPr txBox="1"/>
          <p:nvPr/>
        </p:nvSpPr>
        <p:spPr>
          <a:xfrm>
            <a:off x="609600" y="6172200"/>
            <a:ext cx="7848600" cy="461665"/>
          </a:xfrm>
          <a:prstGeom prst="rect">
            <a:avLst/>
          </a:prstGeom>
          <a:noFill/>
        </p:spPr>
        <p:txBody>
          <a:bodyPr wrap="square" rtlCol="0">
            <a:spAutoFit/>
          </a:bodyPr>
          <a:lstStyle/>
          <a:p>
            <a:r>
              <a:rPr lang="en-US" sz="1200" dirty="0">
                <a:latin typeface="Calibri" panose="020F0502020204030204" pitchFamily="34" charset="0"/>
              </a:rPr>
              <a:t>Source for adults: Behavioral Risk Factor Surveillance System (BRFSS), 2013</a:t>
            </a:r>
          </a:p>
          <a:p>
            <a:r>
              <a:rPr lang="en-US" sz="1200" dirty="0">
                <a:latin typeface="Calibri" panose="020F0502020204030204" pitchFamily="34" charset="0"/>
              </a:rPr>
              <a:t>Source for high school students: Maine Integrated Youth Health Survey (MIYHS), 2013 </a:t>
            </a:r>
          </a:p>
        </p:txBody>
      </p:sp>
      <p:graphicFrame>
        <p:nvGraphicFramePr>
          <p:cNvPr id="7" name="Chart 6"/>
          <p:cNvGraphicFramePr>
            <a:graphicFrameLocks/>
          </p:cNvGraphicFramePr>
          <p:nvPr>
            <p:extLst>
              <p:ext uri="{D42A27DB-BD31-4B8C-83A1-F6EECF244321}">
                <p14:modId xmlns:p14="http://schemas.microsoft.com/office/powerpoint/2010/main" val="744048563"/>
              </p:ext>
            </p:extLst>
          </p:nvPr>
        </p:nvGraphicFramePr>
        <p:xfrm>
          <a:off x="533400" y="1828800"/>
          <a:ext cx="80772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82731495"/>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latin typeface="Calibri" panose="020F0502020204030204" pitchFamily="34" charset="0"/>
                        </a:rPr>
                        <a:t>Session</a:t>
                      </a:r>
                      <a:r>
                        <a:rPr lang="en-US" baseline="0" dirty="0" smtClean="0">
                          <a:latin typeface="Calibri" panose="020F0502020204030204" pitchFamily="34" charset="0"/>
                        </a:rPr>
                        <a:t> Topic</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Location</a:t>
                      </a:r>
                      <a:endParaRPr lang="en-US" dirty="0">
                        <a:latin typeface="Calibri" panose="020F0502020204030204" pitchFamily="34" charset="0"/>
                      </a:endParaRPr>
                    </a:p>
                  </a:txBody>
                  <a:tcPr/>
                </a:tc>
              </a:tr>
              <a:tr h="400050">
                <a:tc>
                  <a:txBody>
                    <a:bodyPr/>
                    <a:lstStyle/>
                    <a:p>
                      <a:r>
                        <a:rPr lang="en-US" dirty="0" smtClean="0">
                          <a:latin typeface="Calibri" panose="020F0502020204030204" pitchFamily="34" charset="0"/>
                        </a:rPr>
                        <a:t>Mental Health</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Insert</a:t>
                      </a:r>
                      <a:r>
                        <a:rPr lang="en-US" baseline="0" dirty="0" smtClean="0">
                          <a:latin typeface="Calibri" panose="020F0502020204030204" pitchFamily="34" charset="0"/>
                        </a:rPr>
                        <a:t> location</a:t>
                      </a:r>
                      <a:endParaRPr lang="en-US" dirty="0">
                        <a:latin typeface="Calibri" panose="020F0502020204030204" pitchFamily="34" charset="0"/>
                      </a:endParaRPr>
                    </a:p>
                  </a:txBody>
                  <a:tcPr/>
                </a:tc>
              </a:tr>
              <a:tr h="400050">
                <a:tc>
                  <a:txBody>
                    <a:bodyPr/>
                    <a:lstStyle/>
                    <a:p>
                      <a:r>
                        <a:rPr lang="en-US" dirty="0" smtClean="0">
                          <a:latin typeface="Calibri" panose="020F0502020204030204" pitchFamily="34" charset="0"/>
                        </a:rPr>
                        <a:t>Drug &amp;</a:t>
                      </a:r>
                      <a:r>
                        <a:rPr lang="en-US" baseline="0" dirty="0" smtClean="0">
                          <a:latin typeface="Calibri" panose="020F0502020204030204" pitchFamily="34" charset="0"/>
                        </a:rPr>
                        <a:t> Alcohol Abuse</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Insert</a:t>
                      </a:r>
                      <a:r>
                        <a:rPr lang="en-US" baseline="0" dirty="0" smtClean="0">
                          <a:latin typeface="Calibri" panose="020F0502020204030204" pitchFamily="34" charset="0"/>
                        </a:rPr>
                        <a:t> location</a:t>
                      </a:r>
                      <a:endParaRPr lang="en-US" dirty="0">
                        <a:latin typeface="Calibri" panose="020F0502020204030204" pitchFamily="34" charset="0"/>
                      </a:endParaRPr>
                    </a:p>
                  </a:txBody>
                  <a:tcPr/>
                </a:tc>
              </a:tr>
              <a:tr h="400050">
                <a:tc>
                  <a:txBody>
                    <a:bodyPr/>
                    <a:lstStyle/>
                    <a:p>
                      <a:r>
                        <a:rPr lang="en-US" dirty="0" smtClean="0">
                          <a:latin typeface="Calibri" panose="020F0502020204030204" pitchFamily="34" charset="0"/>
                        </a:rPr>
                        <a:t>Obesity</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Insert</a:t>
                      </a:r>
                      <a:r>
                        <a:rPr lang="en-US" baseline="0" dirty="0" smtClean="0">
                          <a:latin typeface="Calibri" panose="020F0502020204030204" pitchFamily="34" charset="0"/>
                        </a:rPr>
                        <a:t> location</a:t>
                      </a:r>
                      <a:endParaRPr lang="en-US"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lnSpcReduction="10000"/>
          </a:bodyPr>
          <a:lstStyle/>
          <a:p>
            <a:pPr marL="109728" indent="0" algn="l">
              <a:buNone/>
            </a:pPr>
            <a:r>
              <a:rPr lang="en-US" sz="2100" dirty="0" smtClean="0">
                <a:solidFill>
                  <a:schemeClr val="bg2">
                    <a:lumMod val="25000"/>
                  </a:schemeClr>
                </a:solidFill>
                <a:latin typeface="Calibri" panose="020F0502020204030204" pitchFamily="34" charset="0"/>
              </a:rPr>
              <a:t>Maine CDC District Liaison</a:t>
            </a:r>
            <a:r>
              <a:rPr lang="en-US" dirty="0" smtClean="0">
                <a:solidFill>
                  <a:schemeClr val="bg2">
                    <a:lumMod val="25000"/>
                  </a:schemeClr>
                </a:solidFill>
                <a:latin typeface="Calibri" panose="020F0502020204030204" pitchFamily="34" charset="0"/>
              </a:rPr>
              <a:t>		</a:t>
            </a:r>
            <a:r>
              <a:rPr lang="en-US" sz="2100" dirty="0" smtClean="0">
                <a:solidFill>
                  <a:schemeClr val="bg2">
                    <a:lumMod val="25000"/>
                  </a:schemeClr>
                </a:solidFill>
                <a:latin typeface="Calibri" panose="020F0502020204030204" pitchFamily="34" charset="0"/>
              </a:rPr>
              <a:t>SHNAPP Hospital Representative</a:t>
            </a:r>
          </a:p>
          <a:p>
            <a:pPr marL="109728" indent="0" algn="l">
              <a:buNone/>
            </a:pPr>
            <a:r>
              <a:rPr lang="en-US" sz="2200" dirty="0" smtClean="0">
                <a:solidFill>
                  <a:schemeClr val="bg2">
                    <a:lumMod val="25000"/>
                  </a:schemeClr>
                </a:solidFill>
                <a:latin typeface="Calibri" panose="020F0502020204030204" pitchFamily="34" charset="0"/>
              </a:rPr>
              <a:t>Name: Al May				Name: Nicole </a:t>
            </a:r>
            <a:r>
              <a:rPr lang="en-US" sz="2200" dirty="0" err="1" smtClean="0">
                <a:solidFill>
                  <a:schemeClr val="bg2">
                    <a:lumMod val="25000"/>
                  </a:schemeClr>
                </a:solidFill>
                <a:latin typeface="Calibri" panose="020F0502020204030204" pitchFamily="34" charset="0"/>
              </a:rPr>
              <a:t>Hammar</a:t>
            </a:r>
            <a:endParaRPr lang="en-US" sz="2200" dirty="0" smtClean="0">
              <a:solidFill>
                <a:schemeClr val="bg2">
                  <a:lumMod val="25000"/>
                </a:schemeClr>
              </a:solidFill>
              <a:latin typeface="Calibri" panose="020F0502020204030204" pitchFamily="34" charset="0"/>
            </a:endParaRPr>
          </a:p>
          <a:p>
            <a:pPr marL="109728" indent="0" algn="l">
              <a:buNone/>
            </a:pPr>
            <a:r>
              <a:rPr lang="en-US" sz="2200" dirty="0" smtClean="0">
                <a:solidFill>
                  <a:schemeClr val="bg2">
                    <a:lumMod val="25000"/>
                  </a:schemeClr>
                </a:solidFill>
                <a:latin typeface="Calibri" panose="020F0502020204030204" pitchFamily="34" charset="0"/>
              </a:rPr>
              <a:t>Phone					Phone: 973-7245</a:t>
            </a:r>
          </a:p>
          <a:p>
            <a:pPr marL="109728" indent="0" algn="l">
              <a:buNone/>
            </a:pPr>
            <a:r>
              <a:rPr lang="en-US" sz="2200" dirty="0" smtClean="0">
                <a:solidFill>
                  <a:schemeClr val="bg2">
                    <a:lumMod val="25000"/>
                  </a:schemeClr>
                </a:solidFill>
                <a:latin typeface="Calibri" panose="020F0502020204030204" pitchFamily="34" charset="0"/>
              </a:rPr>
              <a:t>Email					Email: nhammar@emhs.org</a:t>
            </a:r>
            <a:endParaRPr lang="en-US" sz="2200" dirty="0">
              <a:solidFill>
                <a:schemeClr val="bg2">
                  <a:lumMod val="25000"/>
                </a:schemeClr>
              </a:solidFill>
              <a:latin typeface="Calibri" panose="020F0502020204030204" pitchFamily="34" charset="0"/>
            </a:endParaRPr>
          </a:p>
          <a:p>
            <a:pPr marL="109728" indent="0" algn="l">
              <a:buNone/>
            </a:pPr>
            <a:endParaRPr lang="en-US" sz="2200" dirty="0" smtClean="0">
              <a:solidFill>
                <a:schemeClr val="bg2">
                  <a:lumMod val="25000"/>
                </a:schemeClr>
              </a:solidFill>
              <a:latin typeface="Calibri" panose="020F0502020204030204" pitchFamily="34" charset="0"/>
            </a:endParaRPr>
          </a:p>
          <a:p>
            <a:pPr marL="109728" indent="0">
              <a:buNone/>
            </a:pPr>
            <a:r>
              <a:rPr lang="en-US" sz="2200" dirty="0" smtClean="0">
                <a:solidFill>
                  <a:schemeClr val="bg2">
                    <a:lumMod val="25000"/>
                  </a:schemeClr>
                </a:solidFill>
                <a:latin typeface="Calibri" panose="020F0502020204030204" pitchFamily="34" charset="0"/>
              </a:rPr>
              <a:t>Additional SHNAPP Contacts		</a:t>
            </a:r>
            <a:r>
              <a:rPr lang="en-US" sz="2200" dirty="0">
                <a:solidFill>
                  <a:schemeClr val="bg2">
                    <a:lumMod val="25000"/>
                  </a:schemeClr>
                </a:solidFill>
                <a:latin typeface="Calibri" panose="020F0502020204030204" pitchFamily="34" charset="0"/>
              </a:rPr>
              <a:t> Additional SHNAPP Contacts</a:t>
            </a:r>
          </a:p>
          <a:p>
            <a:pPr marL="109728" indent="0">
              <a:buNone/>
            </a:pPr>
            <a:r>
              <a:rPr lang="en-US" sz="2200" dirty="0" smtClean="0">
                <a:solidFill>
                  <a:schemeClr val="bg2">
                    <a:lumMod val="25000"/>
                  </a:schemeClr>
                </a:solidFill>
                <a:latin typeface="Calibri" panose="020F0502020204030204" pitchFamily="34" charset="0"/>
              </a:rPr>
              <a:t>Name					Name</a:t>
            </a:r>
            <a:endParaRPr lang="en-US" sz="2200" dirty="0">
              <a:solidFill>
                <a:schemeClr val="bg2">
                  <a:lumMod val="25000"/>
                </a:schemeClr>
              </a:solidFill>
              <a:latin typeface="Calibri" panose="020F0502020204030204" pitchFamily="34" charset="0"/>
            </a:endParaRPr>
          </a:p>
          <a:p>
            <a:pPr marL="109728" indent="0">
              <a:buNone/>
            </a:pPr>
            <a:r>
              <a:rPr lang="en-US" sz="2200" dirty="0" smtClean="0">
                <a:solidFill>
                  <a:schemeClr val="bg2">
                    <a:lumMod val="25000"/>
                  </a:schemeClr>
                </a:solidFill>
                <a:latin typeface="Calibri" panose="020F0502020204030204" pitchFamily="34" charset="0"/>
              </a:rPr>
              <a:t>Phone					Phone</a:t>
            </a:r>
            <a:endParaRPr lang="en-US" sz="2200" dirty="0">
              <a:solidFill>
                <a:schemeClr val="bg2">
                  <a:lumMod val="25000"/>
                </a:schemeClr>
              </a:solidFill>
              <a:latin typeface="Calibri" panose="020F0502020204030204" pitchFamily="34" charset="0"/>
            </a:endParaRPr>
          </a:p>
          <a:p>
            <a:pPr marL="109728" indent="0">
              <a:buNone/>
            </a:pPr>
            <a:r>
              <a:rPr lang="en-US" sz="2200" dirty="0" smtClean="0">
                <a:solidFill>
                  <a:schemeClr val="bg2">
                    <a:lumMod val="25000"/>
                  </a:schemeClr>
                </a:solidFill>
                <a:latin typeface="Calibri" panose="020F0502020204030204" pitchFamily="34" charset="0"/>
              </a:rPr>
              <a:t>Email					Email</a:t>
            </a:r>
            <a:endParaRPr lang="en-US" sz="2200" dirty="0">
              <a:solidFill>
                <a:schemeClr val="bg2">
                  <a:lumMod val="25000"/>
                </a:schemeClr>
              </a:solidFill>
              <a:latin typeface="Calibri" panose="020F0502020204030204" pitchFamily="34" charset="0"/>
            </a:endParaRPr>
          </a:p>
          <a:p>
            <a:pPr marL="109728" indent="0" algn="l">
              <a:buNone/>
            </a:pPr>
            <a:endParaRPr lang="en-US" sz="2200" dirty="0">
              <a:solidFill>
                <a:schemeClr val="bg2">
                  <a:lumMod val="25000"/>
                </a:schemeClr>
              </a:solidFill>
              <a:latin typeface="Calibri" panose="020F0502020204030204" pitchFamily="34" charset="0"/>
            </a:endParaRPr>
          </a:p>
          <a:p>
            <a:pPr marL="109728" indent="0" algn="l">
              <a:buNone/>
            </a:pPr>
            <a:r>
              <a:rPr lang="en-US" dirty="0" smtClean="0">
                <a:solidFill>
                  <a:schemeClr val="bg2">
                    <a:lumMod val="25000"/>
                  </a:schemeClr>
                </a:solidFill>
                <a:latin typeface="Calibri" panose="020F0502020204030204" pitchFamily="34" charset="0"/>
              </a:rPr>
              <a:t>Shared CHNA Reports: </a:t>
            </a:r>
            <a:r>
              <a:rPr lang="en-US" dirty="0" smtClean="0">
                <a:solidFill>
                  <a:schemeClr val="bg2">
                    <a:lumMod val="25000"/>
                  </a:schemeClr>
                </a:solidFill>
                <a:latin typeface="Calibri" panose="020F0502020204030204" pitchFamily="34" charset="0"/>
                <a:hlinkClick r:id="rId4"/>
              </a:rPr>
              <a:t>www.maine.gov/SHNAPP/</a:t>
            </a:r>
            <a:r>
              <a:rPr lang="en-US" dirty="0" smtClean="0">
                <a:solidFill>
                  <a:schemeClr val="bg2">
                    <a:lumMod val="25000"/>
                  </a:schemeClr>
                </a:solidFill>
                <a:latin typeface="Calibri" panose="020F0502020204030204" pitchFamily="34"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4" name="Diagram 3"/>
          <p:cNvGraphicFramePr/>
          <p:nvPr>
            <p:extLst>
              <p:ext uri="{D42A27DB-BD31-4B8C-83A1-F6EECF244321}">
                <p14:modId xmlns:p14="http://schemas.microsoft.com/office/powerpoint/2010/main" val="951528380"/>
              </p:ext>
            </p:extLst>
          </p:nvPr>
        </p:nvGraphicFramePr>
        <p:xfrm>
          <a:off x="13716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926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46324" cy="1066800"/>
          </a:xfrm>
        </p:spPr>
        <p:txBody>
          <a:bodyPr>
            <a:normAutofit fontScale="90000"/>
          </a:bodyPr>
          <a:lstStyle/>
          <a:p>
            <a:r>
              <a:rPr lang="en-US" dirty="0" smtClean="0"/>
              <a:t>Data Included in the Shared CHNA Reports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86152702"/>
              </p:ext>
            </p:extLst>
          </p:nvPr>
        </p:nvGraphicFramePr>
        <p:xfrm>
          <a:off x="228600" y="1752600"/>
          <a:ext cx="3813048" cy="4118871"/>
        </p:xfrm>
        <a:graphic>
          <a:graphicData uri="http://schemas.openxmlformats.org/drawingml/2006/table">
            <a:tbl>
              <a:tblPr firstRow="1" bandRow="1">
                <a:tableStyleId>{2D5ABB26-0587-4C30-8999-92F81FD0307C}</a:tableStyleId>
              </a:tblPr>
              <a:tblGrid>
                <a:gridCol w="3813048"/>
              </a:tblGrid>
              <a:tr h="365084">
                <a:tc>
                  <a:txBody>
                    <a:bodyPr/>
                    <a:lstStyle/>
                    <a:p>
                      <a:pPr algn="ctr"/>
                      <a:r>
                        <a:rPr lang="en-US" b="1" dirty="0" smtClean="0">
                          <a:latin typeface="Calibri" panose="020F0502020204030204" pitchFamily="34" charset="0"/>
                        </a:rPr>
                        <a:t>Data</a:t>
                      </a:r>
                      <a:endParaRPr lang="en-US"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916691">
                <a:tc>
                  <a:txBody>
                    <a:bodyPr/>
                    <a:lstStyle/>
                    <a:p>
                      <a:pPr algn="ctr"/>
                      <a:endParaRPr lang="en-US" dirty="0" smtClean="0">
                        <a:latin typeface="Calibri" panose="020F0502020204030204" pitchFamily="34" charset="0"/>
                      </a:endParaRPr>
                    </a:p>
                    <a:p>
                      <a:pPr algn="ctr"/>
                      <a:endParaRPr lang="en-US" sz="2000" dirty="0" smtClean="0">
                        <a:latin typeface="Calibri" panose="020F0502020204030204" pitchFamily="34" charset="0"/>
                      </a:endParaRPr>
                    </a:p>
                    <a:p>
                      <a:pPr algn="ctr"/>
                      <a:r>
                        <a:rPr lang="en-US" sz="2000" dirty="0" smtClean="0">
                          <a:latin typeface="Calibri" panose="020F0502020204030204" pitchFamily="34" charset="0"/>
                        </a:rPr>
                        <a:t>Quantitative</a:t>
                      </a:r>
                      <a:r>
                        <a:rPr lang="en-US" sz="2000" baseline="0" dirty="0" smtClean="0">
                          <a:latin typeface="Calibri" panose="020F0502020204030204" pitchFamily="34" charset="0"/>
                        </a:rPr>
                        <a:t> Data</a:t>
                      </a:r>
                    </a:p>
                    <a:p>
                      <a:pPr algn="ctr"/>
                      <a:r>
                        <a:rPr lang="en-US" sz="2000" baseline="0" dirty="0" smtClean="0">
                          <a:latin typeface="Calibri" panose="020F0502020204030204" pitchFamily="34" charset="0"/>
                        </a:rPr>
                        <a:t>25 Secondary Sources</a:t>
                      </a:r>
                    </a:p>
                    <a:p>
                      <a:pPr algn="ctr"/>
                      <a:endParaRPr lang="en-US" sz="2000" baseline="0" dirty="0" smtClean="0">
                        <a:latin typeface="Calibri" panose="020F0502020204030204" pitchFamily="34" charset="0"/>
                      </a:endParaRPr>
                    </a:p>
                    <a:p>
                      <a:pPr algn="ctr"/>
                      <a:endParaRPr lang="en-US" sz="2000"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33026">
                <a:tc>
                  <a:txBody>
                    <a:bodyPr/>
                    <a:lstStyle/>
                    <a:p>
                      <a:pPr algn="ctr"/>
                      <a:endParaRPr lang="en-US" dirty="0" smtClean="0">
                        <a:latin typeface="Calibri" panose="020F0502020204030204" pitchFamily="34" charset="0"/>
                      </a:endParaRPr>
                    </a:p>
                    <a:p>
                      <a:pPr algn="ctr"/>
                      <a:endParaRPr lang="en-US" dirty="0" smtClean="0">
                        <a:latin typeface="Calibri" panose="020F0502020204030204" pitchFamily="34" charset="0"/>
                      </a:endParaRPr>
                    </a:p>
                    <a:p>
                      <a:pPr algn="ctr"/>
                      <a:r>
                        <a:rPr lang="en-US" sz="2000" dirty="0" smtClean="0">
                          <a:latin typeface="Calibri" panose="020F0502020204030204" pitchFamily="34" charset="0"/>
                        </a:rPr>
                        <a:t>SHNAPP Stakeholders</a:t>
                      </a:r>
                      <a:r>
                        <a:rPr lang="en-US" sz="2000" baseline="0" dirty="0" smtClean="0">
                          <a:latin typeface="Calibri" panose="020F0502020204030204" pitchFamily="34" charset="0"/>
                        </a:rPr>
                        <a:t> Survey</a:t>
                      </a:r>
                    </a:p>
                    <a:p>
                      <a:pPr algn="ctr"/>
                      <a:endParaRPr lang="en-US" sz="1600" baseline="0" dirty="0" smtClean="0">
                        <a:latin typeface="Calibri" panose="020F0502020204030204" pitchFamily="34" charset="0"/>
                      </a:endParaRPr>
                    </a:p>
                    <a:p>
                      <a:pPr algn="ctr"/>
                      <a:endParaRPr lang="en-US" sz="1050" baseline="0" dirty="0" smtClean="0">
                        <a:latin typeface="Calibri" panose="020F0502020204030204" pitchFamily="34" charset="0"/>
                      </a:endParaRPr>
                    </a:p>
                    <a:p>
                      <a:pPr algn="ctr"/>
                      <a:endParaRPr lang="en-US" baseline="0" dirty="0" smtClean="0">
                        <a:latin typeface="Calibri" panose="020F0502020204030204" pitchFamily="34" charset="0"/>
                      </a:endParaRPr>
                    </a:p>
                    <a:p>
                      <a:pPr algn="ctr"/>
                      <a:endParaRPr lang="en-US" sz="1400"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84755415"/>
              </p:ext>
            </p:extLst>
          </p:nvPr>
        </p:nvGraphicFramePr>
        <p:xfrm>
          <a:off x="5105400" y="1752600"/>
          <a:ext cx="3810000" cy="4114800"/>
        </p:xfrm>
        <a:graphic>
          <a:graphicData uri="http://schemas.openxmlformats.org/drawingml/2006/table">
            <a:tbl>
              <a:tblPr firstRow="1" bandRow="1">
                <a:tableStyleId>{2D5ABB26-0587-4C30-8999-92F81FD0307C}</a:tableStyleId>
              </a:tblPr>
              <a:tblGrid>
                <a:gridCol w="3810000"/>
              </a:tblGrid>
              <a:tr h="283532">
                <a:tc>
                  <a:txBody>
                    <a:bodyPr/>
                    <a:lstStyle/>
                    <a:p>
                      <a:pPr algn="ctr"/>
                      <a:r>
                        <a:rPr lang="en-US" b="1" dirty="0" smtClean="0">
                          <a:latin typeface="Calibri" panose="020F0502020204030204" pitchFamily="34" charset="0"/>
                        </a:rPr>
                        <a:t>Deliverables</a:t>
                      </a:r>
                      <a:endParaRPr lang="en-US"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944880">
                <a:tc>
                  <a:txBody>
                    <a:bodyPr/>
                    <a:lstStyle/>
                    <a:p>
                      <a:pPr algn="ctr"/>
                      <a:endParaRPr lang="en-US" dirty="0" smtClean="0">
                        <a:latin typeface="Calibri" panose="020F0502020204030204" pitchFamily="34" charset="0"/>
                      </a:endParaRPr>
                    </a:p>
                    <a:p>
                      <a:pPr algn="ctr"/>
                      <a:r>
                        <a:rPr lang="en-US" sz="2000" dirty="0" smtClean="0">
                          <a:latin typeface="Calibri" panose="020F0502020204030204" pitchFamily="34" charset="0"/>
                        </a:rPr>
                        <a:t>State-level</a:t>
                      </a:r>
                      <a:r>
                        <a:rPr lang="en-US" sz="2000" baseline="0" dirty="0" smtClean="0">
                          <a:latin typeface="Calibri" panose="020F0502020204030204" pitchFamily="34" charset="0"/>
                        </a:rPr>
                        <a:t> Shared CHNA Report</a:t>
                      </a:r>
                    </a:p>
                    <a:p>
                      <a:pPr algn="ctr"/>
                      <a:endParaRPr lang="en-US" sz="2000"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4880">
                <a:tc>
                  <a:txBody>
                    <a:bodyPr/>
                    <a:lstStyle/>
                    <a:p>
                      <a:pPr algn="ctr"/>
                      <a:endParaRPr lang="en-US" sz="2000" baseline="0" dirty="0" smtClean="0">
                        <a:latin typeface="Calibri" panose="020F0502020204030204" pitchFamily="34" charset="0"/>
                      </a:endParaRPr>
                    </a:p>
                    <a:p>
                      <a:pPr algn="ctr"/>
                      <a:r>
                        <a:rPr lang="en-US" sz="2000" baseline="0" dirty="0" smtClean="0">
                          <a:latin typeface="Calibri" panose="020F0502020204030204" pitchFamily="34" charset="0"/>
                        </a:rPr>
                        <a:t>County-level Shared CHNA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80">
                <a:tc>
                  <a:txBody>
                    <a:bodyPr/>
                    <a:lstStyle/>
                    <a:p>
                      <a:pPr algn="ctr"/>
                      <a:endParaRPr lang="en-US" dirty="0" smtClean="0">
                        <a:latin typeface="Calibri" panose="020F0502020204030204" pitchFamily="34" charset="0"/>
                      </a:endParaRPr>
                    </a:p>
                    <a:p>
                      <a:pPr algn="ctr"/>
                      <a:r>
                        <a:rPr lang="en-US" sz="2000" dirty="0" smtClean="0">
                          <a:latin typeface="Calibri" panose="020F0502020204030204" pitchFamily="34" charset="0"/>
                        </a:rPr>
                        <a:t>Bangor, Lewiston/Auburn,</a:t>
                      </a:r>
                      <a:r>
                        <a:rPr lang="en-US" sz="2000" baseline="0" dirty="0" smtClean="0">
                          <a:latin typeface="Calibri" panose="020F0502020204030204" pitchFamily="34" charset="0"/>
                        </a:rPr>
                        <a:t> </a:t>
                      </a:r>
                    </a:p>
                    <a:p>
                      <a:pPr algn="ctr"/>
                      <a:r>
                        <a:rPr lang="en-US" sz="2000" baseline="0" dirty="0" smtClean="0">
                          <a:latin typeface="Calibri" panose="020F0502020204030204" pitchFamily="34" charset="0"/>
                        </a:rPr>
                        <a:t>Portland Shared CHNA </a:t>
                      </a:r>
                    </a:p>
                    <a:p>
                      <a:pPr algn="ctr"/>
                      <a:r>
                        <a:rPr lang="en-US" sz="2000" baseline="0" dirty="0" smtClean="0">
                          <a:latin typeface="Calibri" panose="020F0502020204030204" pitchFamily="34" charset="0"/>
                        </a:rPr>
                        <a:t>Summary Reports</a:t>
                      </a:r>
                    </a:p>
                    <a:p>
                      <a:pPr algn="ctr"/>
                      <a:endParaRPr lang="en-US" baseline="0" dirty="0" smtClean="0">
                        <a:latin typeface="Calibri" panose="020F0502020204030204" pitchFamily="34" charset="0"/>
                      </a:endParaRPr>
                    </a:p>
                    <a:p>
                      <a:pPr algn="ctr"/>
                      <a:endParaRPr lang="en-US"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ight Arrow 5"/>
          <p:cNvSpPr/>
          <p:nvPr/>
        </p:nvSpPr>
        <p:spPr>
          <a:xfrm>
            <a:off x="4038600" y="3767831"/>
            <a:ext cx="1066800" cy="51315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298099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Shared CHNA data tell a story</a:t>
            </a:r>
          </a:p>
          <a:p>
            <a:pPr algn="ctr"/>
            <a:endParaRPr lang="en-US" b="1" dirty="0">
              <a:solidFill>
                <a:schemeClr val="bg1"/>
              </a:solidFill>
              <a:latin typeface="Calibri" panose="020F0502020204030204" pitchFamily="34" charset="0"/>
            </a:endParaRPr>
          </a:p>
          <a:p>
            <a:pPr algn="ctr"/>
            <a:r>
              <a:rPr lang="en-US" b="1" dirty="0">
                <a:solidFill>
                  <a:schemeClr val="bg1"/>
                </a:solidFill>
                <a:latin typeface="Calibri" panose="020F0502020204030204" pitchFamily="34" charset="0"/>
              </a:rPr>
              <a:t>Data interpretation</a:t>
            </a:r>
          </a:p>
          <a:p>
            <a:pPr algn="ctr"/>
            <a:endParaRPr lang="en-US" b="1" dirty="0">
              <a:solidFill>
                <a:schemeClr val="bg1"/>
              </a:solidFill>
              <a:latin typeface="Calibri" panose="020F0502020204030204" pitchFamily="34" charset="0"/>
            </a:endParaRPr>
          </a:p>
          <a:p>
            <a:pPr algn="ctr"/>
            <a:r>
              <a:rPr lang="en-US" b="1" dirty="0">
                <a:solidFill>
                  <a:schemeClr val="bg1"/>
                </a:solidFill>
                <a:latin typeface="Calibri" panose="020F0502020204030204" pitchFamily="34" charset="0"/>
              </a:rPr>
              <a:t>Your role in the story</a:t>
            </a:r>
          </a:p>
          <a:p>
            <a:pPr algn="ctr"/>
            <a:endParaRPr lang="en-US" b="1" dirty="0">
              <a:solidFill>
                <a:schemeClr val="bg1"/>
              </a:solidFill>
              <a:latin typeface="Calibri" panose="020F0502020204030204" pitchFamily="34" charset="0"/>
            </a:endParaRPr>
          </a:p>
          <a:p>
            <a:pPr algn="ctr"/>
            <a:r>
              <a:rPr lang="en-US" b="1" dirty="0">
                <a:solidFill>
                  <a:schemeClr val="bg1"/>
                </a:solidFill>
                <a:latin typeface="Calibri" panose="020F0502020204030204" pitchFamily="34" charset="0"/>
              </a:rPr>
              <a:t>Pulling it all together</a:t>
            </a:r>
          </a:p>
          <a:p>
            <a:endParaRPr lang="en-US" dirty="0">
              <a:latin typeface="Calibri" panose="020F0502020204030204" pitchFamily="34" charset="0"/>
            </a:endParaRPr>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538" t="56051" r="12002" b="2279"/>
          <a:stretch/>
        </p:blipFill>
        <p:spPr bwMode="auto">
          <a:xfrm>
            <a:off x="2077342" y="2000135"/>
            <a:ext cx="4989317" cy="285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The Script</a:t>
            </a:r>
            <a:endParaRPr lang="en-US" dirty="0"/>
          </a:p>
        </p:txBody>
      </p:sp>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0" b="100000" l="0" r="100000">
                        <a14:foregroundMark x1="59278" y1="33803" x2="59278" y2="33803"/>
                        <a14:foregroundMark x1="63918" y1="31690" x2="63918" y2="31690"/>
                        <a14:foregroundMark x1="59794" y1="33099" x2="59794" y2="33099"/>
                        <a14:foregroundMark x1="61856" y1="33099" x2="61856" y2="33099"/>
                        <a14:foregroundMark x1="66495" y1="33099" x2="66495" y2="33099"/>
                        <a14:foregroundMark x1="56186" y1="29577" x2="56186" y2="29577"/>
                        <a14:foregroundMark x1="54639" y1="33803" x2="54639" y2="33803"/>
                        <a14:foregroundMark x1="54124" y1="34507" x2="54124" y2="34507"/>
                        <a14:foregroundMark x1="81443" y1="45070" x2="81443" y2="45070"/>
                        <a14:foregroundMark x1="78351" y1="40845" x2="78351" y2="40845"/>
                        <a14:foregroundMark x1="81443" y1="43662" x2="81443" y2="43662"/>
                        <a14:foregroundMark x1="82474" y1="47183" x2="82474" y2="47183"/>
                        <a14:foregroundMark x1="83505" y1="49296" x2="83505" y2="49296"/>
                        <a14:foregroundMark x1="85052" y1="50704" x2="85052" y2="50704"/>
                        <a14:foregroundMark x1="85052" y1="50704" x2="85052" y2="50704"/>
                        <a14:foregroundMark x1="74227" y1="38028" x2="74227" y2="38028"/>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4473019"/>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latin typeface="Calibri" panose="020F0502020204030204" pitchFamily="34" charset="0"/>
              </a:rPr>
              <a:t>100 people</a:t>
            </a:r>
            <a:endParaRPr lang="en-US" sz="1600" dirty="0">
              <a:latin typeface="Calibri" panose="020F0502020204030204" pitchFamily="34" charset="0"/>
            </a:endParaRPr>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latin typeface="Calibri" panose="020F0502020204030204" pitchFamily="34" charset="0"/>
              </a:rPr>
              <a:t>1,000 infants</a:t>
            </a:r>
            <a:endParaRPr lang="en-US" sz="1600" dirty="0">
              <a:latin typeface="Calibri" panose="020F0502020204030204" pitchFamily="34" charset="0"/>
            </a:endParaRPr>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4763</TotalTime>
  <Words>3639</Words>
  <Application>Microsoft Office PowerPoint</Application>
  <PresentationFormat>On-screen Show (4:3)</PresentationFormat>
  <Paragraphs>322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Cumberland County</vt:lpstr>
      <vt:lpstr>Top issues affecting where we live, work, learn &amp; play in Cumberland County</vt:lpstr>
      <vt:lpstr> Mental Health &amp; Depression Cumberland County</vt:lpstr>
      <vt:lpstr>Mental Health &amp; Depression Cumberland County</vt:lpstr>
      <vt:lpstr>2 Minute Data Review</vt:lpstr>
      <vt:lpstr> Drug &amp; Alcohol Abuse Cumberland County</vt:lpstr>
      <vt:lpstr>Drug &amp; Alcohol Abuse Cumberland County</vt:lpstr>
      <vt:lpstr>Drug &amp; Alcohol Abuse Cumberland County</vt:lpstr>
      <vt:lpstr>2 Minute Data Review</vt:lpstr>
      <vt:lpstr> Obesity Cumberland County</vt:lpstr>
      <vt:lpstr>Obesity Cumberland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274</cp:revision>
  <cp:lastPrinted>2015-10-13T19:29:56Z</cp:lastPrinted>
  <dcterms:created xsi:type="dcterms:W3CDTF">2015-06-09T16:33:57Z</dcterms:created>
  <dcterms:modified xsi:type="dcterms:W3CDTF">2015-10-15T11:33:24Z</dcterms:modified>
</cp:coreProperties>
</file>